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52"/>
  </p:notesMasterIdLst>
  <p:sldIdLst>
    <p:sldId id="386" r:id="rId2"/>
    <p:sldId id="565" r:id="rId3"/>
    <p:sldId id="606" r:id="rId4"/>
    <p:sldId id="573" r:id="rId5"/>
    <p:sldId id="607" r:id="rId6"/>
    <p:sldId id="648" r:id="rId7"/>
    <p:sldId id="649" r:id="rId8"/>
    <p:sldId id="650" r:id="rId9"/>
    <p:sldId id="651" r:id="rId10"/>
    <p:sldId id="652" r:id="rId11"/>
    <p:sldId id="608" r:id="rId12"/>
    <p:sldId id="647" r:id="rId13"/>
    <p:sldId id="609" r:id="rId14"/>
    <p:sldId id="610" r:id="rId15"/>
    <p:sldId id="611" r:id="rId16"/>
    <p:sldId id="612" r:id="rId17"/>
    <p:sldId id="653" r:id="rId18"/>
    <p:sldId id="613" r:id="rId19"/>
    <p:sldId id="654" r:id="rId20"/>
    <p:sldId id="614" r:id="rId21"/>
    <p:sldId id="615" r:id="rId22"/>
    <p:sldId id="655" r:id="rId23"/>
    <p:sldId id="616" r:id="rId24"/>
    <p:sldId id="617" r:id="rId25"/>
    <p:sldId id="618" r:id="rId26"/>
    <p:sldId id="619" r:id="rId27"/>
    <p:sldId id="620" r:id="rId28"/>
    <p:sldId id="621" r:id="rId29"/>
    <p:sldId id="622" r:id="rId30"/>
    <p:sldId id="623" r:id="rId31"/>
    <p:sldId id="624" r:id="rId32"/>
    <p:sldId id="625" r:id="rId33"/>
    <p:sldId id="656" r:id="rId34"/>
    <p:sldId id="626" r:id="rId35"/>
    <p:sldId id="627" r:id="rId36"/>
    <p:sldId id="657" r:id="rId37"/>
    <p:sldId id="628" r:id="rId38"/>
    <p:sldId id="658" r:id="rId39"/>
    <p:sldId id="629" r:id="rId40"/>
    <p:sldId id="659" r:id="rId41"/>
    <p:sldId id="630" r:id="rId42"/>
    <p:sldId id="631" r:id="rId43"/>
    <p:sldId id="632" r:id="rId44"/>
    <p:sldId id="633" r:id="rId45"/>
    <p:sldId id="660" r:id="rId46"/>
    <p:sldId id="661" r:id="rId47"/>
    <p:sldId id="634" r:id="rId48"/>
    <p:sldId id="635" r:id="rId49"/>
    <p:sldId id="662" r:id="rId50"/>
    <p:sldId id="535" r:id="rId51"/>
  </p:sldIdLst>
  <p:sldSz cx="9144000" cy="5143500" type="screen16x9"/>
  <p:notesSz cx="6858000" cy="9144000"/>
  <p:embeddedFontLst>
    <p:embeddedFont>
      <p:font typeface="Comic Sans MS" panose="030F0902030302020204" pitchFamily="66" charset="0"/>
      <p:regular r:id="rId53"/>
    </p:embeddedFont>
    <p:embeddedFont>
      <p:font typeface="Monotype Sorts" pitchFamily="2" charset="2"/>
      <p:regular r:id="rId54"/>
    </p:embeddedFont>
    <p:embeddedFont>
      <p:font typeface="Open Sans" panose="020B0606030504020204" pitchFamily="34" charset="0"/>
      <p:regular r:id="rId55"/>
      <p:bold r:id="rId56"/>
      <p:italic r:id="rId57"/>
      <p:boldItalic r:id="rId58"/>
    </p:embeddedFont>
    <p:embeddedFont>
      <p:font typeface="Tahoma" panose="020B0604030504040204" pitchFamily="34" charset="0"/>
      <p:regular r:id="rId59"/>
      <p:bold r:id="rId60"/>
    </p:embeddedFont>
    <p:embeddedFont>
      <p:font typeface="Wingdings 2" pitchFamily="2" charset="2"/>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uq68okC4GNvfu4XSSWBvUG72T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8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00"/>
    <p:restoredTop sz="90981"/>
  </p:normalViewPr>
  <p:slideViewPr>
    <p:cSldViewPr snapToGrid="0" snapToObjects="1">
      <p:cViewPr varScale="1">
        <p:scale>
          <a:sx n="159" d="100"/>
          <a:sy n="159" d="100"/>
        </p:scale>
        <p:origin x="32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63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sz="3600" b="0"/>
            </a:lvl1p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l">
              <a:buNone/>
              <a:defRPr>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Click to edit Master subtitle style</a:t>
            </a:r>
            <a:endParaRPr lang="en-GB" dirty="0"/>
          </a:p>
        </p:txBody>
      </p:sp>
    </p:spTree>
    <p:extLst>
      <p:ext uri="{BB962C8B-B14F-4D97-AF65-F5344CB8AC3E}">
        <p14:creationId xmlns:p14="http://schemas.microsoft.com/office/powerpoint/2010/main" val="414748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0"/>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marL="628650" indent="-285750">
              <a:buFont typeface="Arial" panose="020B0604020202020204" pitchFamily="34" charset="0"/>
              <a:buChar cha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marL="1314450" indent="-285750">
              <a:buFont typeface="Arial" panose="020B0604020202020204" pitchFamily="34" charset="0"/>
              <a:buChar char="•"/>
              <a:defRPr>
                <a:latin typeface="Open Sans" panose="020B0606030504020204" pitchFamily="34" charset="0"/>
                <a:ea typeface="Open Sans" panose="020B0606030504020204" pitchFamily="34" charset="0"/>
                <a:cs typeface="Open Sans" panose="020B0606030504020204" pitchFamily="34" charset="0"/>
              </a:defRPr>
            </a:lvl4pPr>
            <a:lvl5pPr marL="1657350" indent="-285750">
              <a:buFont typeface="Arial" panose="020B0604020202020204" pitchFamily="34" charset="0"/>
              <a:buChar cha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3646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0" cap="all"/>
            </a:lvl1pPr>
          </a:lstStyle>
          <a:p>
            <a:r>
              <a:rPr lang="en-US" dirty="0"/>
              <a:t>Click to edit Master title style</a:t>
            </a:r>
            <a:endParaRPr lang="en-GB"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208425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endParaRPr lang="en-GB" dirty="0"/>
          </a:p>
        </p:txBody>
      </p:sp>
      <p:sp>
        <p:nvSpPr>
          <p:cNvPr id="3" name="Content Placeholder 2"/>
          <p:cNvSpPr>
            <a:spLocks noGrp="1"/>
          </p:cNvSpPr>
          <p:nvPr>
            <p:ph sz="half" idx="1"/>
          </p:nvPr>
        </p:nvSpPr>
        <p:spPr>
          <a:xfrm>
            <a:off x="540000" y="1175742"/>
            <a:ext cx="3768725" cy="2792016"/>
          </a:xfrm>
        </p:spPr>
        <p:txBody>
          <a:bodyPr/>
          <a:lstStyle>
            <a:lvl1pPr>
              <a:defRPr sz="2100">
                <a:latin typeface="Open Sans" panose="020B0606030504020204" pitchFamily="34" charset="0"/>
                <a:ea typeface="Open Sans" panose="020B0606030504020204" pitchFamily="34" charset="0"/>
                <a:cs typeface="Open Sans" panose="020B0606030504020204" pitchFamily="34" charset="0"/>
              </a:defRPr>
            </a:lvl1pPr>
            <a:lvl2pPr marL="557213" indent="-214313">
              <a:buFont typeface="Arial" panose="020B0604020202020204" pitchFamily="34" charset="0"/>
              <a:buChar char="•"/>
              <a:defRPr sz="1800"/>
            </a:lvl2pPr>
            <a:lvl3pPr>
              <a:defRPr sz="1500"/>
            </a:lvl3pPr>
            <a:lvl4pPr marL="1314450" indent="-285750">
              <a:buFont typeface="Arial" panose="020B0604020202020204" pitchFamily="34" charset="0"/>
              <a:buChar char="•"/>
              <a:defRPr sz="1350"/>
            </a:lvl4pPr>
            <a:lvl5pPr marL="1657350" indent="-285750">
              <a:buFont typeface="Arial" panose="020B0604020202020204" pitchFamily="34" charset="0"/>
              <a:buChar cha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572000" y="1175742"/>
            <a:ext cx="3770313" cy="2792016"/>
          </a:xfrm>
        </p:spPr>
        <p:txBody>
          <a:bodyPr/>
          <a:lstStyle>
            <a:lvl1pPr>
              <a:defRPr sz="2100">
                <a:latin typeface="Open Sans" panose="020B0606030504020204" pitchFamily="34" charset="0"/>
                <a:ea typeface="Open Sans" panose="020B0606030504020204" pitchFamily="34" charset="0"/>
                <a:cs typeface="Open Sans" panose="020B0606030504020204" pitchFamily="34" charset="0"/>
              </a:defRPr>
            </a:lvl1pPr>
            <a:lvl2pPr marL="557213" indent="-214313">
              <a:buFont typeface="Arial" panose="020B0604020202020204" pitchFamily="34" charset="0"/>
              <a:buChar char="•"/>
              <a:defRPr sz="1800">
                <a:latin typeface="Open Sans" panose="020B0606030504020204" pitchFamily="34" charset="0"/>
                <a:ea typeface="Open Sans" panose="020B0606030504020204" pitchFamily="34" charset="0"/>
                <a:cs typeface="Open Sans" panose="020B0606030504020204" pitchFamily="34" charset="0"/>
              </a:defRPr>
            </a:lvl2pPr>
            <a:lvl3pPr>
              <a:defRPr sz="1500">
                <a:latin typeface="Open Sans" panose="020B0606030504020204" pitchFamily="34" charset="0"/>
                <a:ea typeface="Open Sans" panose="020B0606030504020204" pitchFamily="34" charset="0"/>
                <a:cs typeface="Open Sans" panose="020B0606030504020204" pitchFamily="34" charset="0"/>
              </a:defRPr>
            </a:lvl3pPr>
            <a:lvl4pPr marL="1200150" indent="-171450">
              <a:buFont typeface="Arial" panose="020B0604020202020204" pitchFamily="34" charset="0"/>
              <a:buChar char="•"/>
              <a:defRPr sz="1350">
                <a:latin typeface="Open Sans" panose="020B0606030504020204" pitchFamily="34" charset="0"/>
                <a:ea typeface="Open Sans" panose="020B0606030504020204" pitchFamily="34" charset="0"/>
                <a:cs typeface="Open Sans" panose="020B0606030504020204" pitchFamily="34" charset="0"/>
              </a:defRPr>
            </a:lvl4pPr>
            <a:lvl5pPr marL="1543050" indent="-171450">
              <a:buFont typeface="Arial" panose="020B0604020202020204" pitchFamily="34" charset="0"/>
              <a:buChar char="•"/>
              <a:defRPr sz="1350">
                <a:latin typeface="Open Sans" panose="020B0606030504020204" pitchFamily="34" charset="0"/>
                <a:ea typeface="Open Sans" panose="020B0606030504020204" pitchFamily="34" charset="0"/>
                <a:cs typeface="Open Sans" panose="020B060603050402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84342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6736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660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DEE8F3"/>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82A74391-CB22-EA49-9438-A430F5A74E5C}"/>
              </a:ext>
            </a:extLst>
          </p:cNvPr>
          <p:cNvSpPr>
            <a:spLocks noGrp="1" noChangeArrowheads="1"/>
          </p:cNvSpPr>
          <p:nvPr>
            <p:ph type="title"/>
          </p:nvPr>
        </p:nvSpPr>
        <p:spPr bwMode="auto">
          <a:xfrm>
            <a:off x="540000" y="180000"/>
            <a:ext cx="777875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title text format</a:t>
            </a:r>
          </a:p>
        </p:txBody>
      </p:sp>
      <p:sp>
        <p:nvSpPr>
          <p:cNvPr id="1027" name="Rectangle 2">
            <a:extLst>
              <a:ext uri="{FF2B5EF4-FFF2-40B4-BE49-F238E27FC236}">
                <a16:creationId xmlns:a16="http://schemas.microsoft.com/office/drawing/2014/main" id="{60D79310-06AC-A744-8957-E177912C6037}"/>
              </a:ext>
            </a:extLst>
          </p:cNvPr>
          <p:cNvSpPr>
            <a:spLocks noGrp="1" noChangeArrowheads="1"/>
          </p:cNvSpPr>
          <p:nvPr>
            <p:ph type="body" idx="1"/>
          </p:nvPr>
        </p:nvSpPr>
        <p:spPr bwMode="auto">
          <a:xfrm>
            <a:off x="540000" y="1106496"/>
            <a:ext cx="7691438" cy="339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outline text format</a:t>
            </a:r>
          </a:p>
          <a:p>
            <a:pPr lvl="1"/>
            <a:r>
              <a:rPr lang="en-GB" altLang="en-US" dirty="0"/>
              <a:t>Second Outline Level</a:t>
            </a:r>
          </a:p>
          <a:p>
            <a:pPr lvl="2"/>
            <a:r>
              <a:rPr lang="en-GB" altLang="en-US" dirty="0"/>
              <a:t>Third Outline Level</a:t>
            </a:r>
          </a:p>
          <a:p>
            <a:pPr lvl="3"/>
            <a:r>
              <a:rPr lang="en-GB" altLang="en-US" dirty="0"/>
              <a:t>Fourth Outline Level</a:t>
            </a:r>
          </a:p>
          <a:p>
            <a:pPr lvl="4"/>
            <a:r>
              <a:rPr lang="en-GB" altLang="en-US" dirty="0"/>
              <a:t>Fifth Outline Level</a:t>
            </a:r>
          </a:p>
          <a:p>
            <a:pPr lvl="4"/>
            <a:r>
              <a:rPr lang="en-GB" altLang="en-US" dirty="0"/>
              <a:t>Sixth Outline Level</a:t>
            </a:r>
          </a:p>
          <a:p>
            <a:pPr lvl="4"/>
            <a:r>
              <a:rPr lang="en-GB" altLang="en-US" dirty="0"/>
              <a:t>Seventh Outline Level</a:t>
            </a:r>
          </a:p>
          <a:p>
            <a:pPr lvl="4"/>
            <a:r>
              <a:rPr lang="en-GB" altLang="en-US" dirty="0"/>
              <a:t>Eighth Outline Level</a:t>
            </a:r>
          </a:p>
          <a:p>
            <a:pPr lvl="4"/>
            <a:r>
              <a:rPr lang="en-GB" altLang="en-US" dirty="0"/>
              <a:t>Ninth Outline Level</a:t>
            </a:r>
          </a:p>
        </p:txBody>
      </p:sp>
      <p:sp>
        <p:nvSpPr>
          <p:cNvPr id="1028" name="Text Box 3">
            <a:extLst>
              <a:ext uri="{FF2B5EF4-FFF2-40B4-BE49-F238E27FC236}">
                <a16:creationId xmlns:a16="http://schemas.microsoft.com/office/drawing/2014/main" id="{1B0CD3F5-4E20-E24A-B655-E4B76806CD26}"/>
              </a:ext>
            </a:extLst>
          </p:cNvPr>
          <p:cNvSpPr txBox="1">
            <a:spLocks noChangeArrowheads="1"/>
          </p:cNvSpPr>
          <p:nvPr/>
        </p:nvSpPr>
        <p:spPr bwMode="auto">
          <a:xfrm>
            <a:off x="2438401" y="4686301"/>
            <a:ext cx="2130425" cy="355997"/>
          </a:xfrm>
          <a:prstGeom prst="rect">
            <a:avLst/>
          </a:prstGeom>
          <a:noFill/>
          <a:ln w="9525">
            <a:noFill/>
            <a:miter lim="800000"/>
            <a:headEnd/>
            <a:tailEnd/>
          </a:ln>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buFont typeface="Times New Roman" pitchFamily="18" charset="0"/>
              <a:buNone/>
              <a:defRPr/>
            </a:pPr>
            <a:endParaRPr lang="en-US" sz="1050">
              <a:cs typeface="Times New Roman" pitchFamily="18" charset="0"/>
            </a:endParaRPr>
          </a:p>
        </p:txBody>
      </p:sp>
      <p:sp>
        <p:nvSpPr>
          <p:cNvPr id="1029" name="Text Box 4">
            <a:extLst>
              <a:ext uri="{FF2B5EF4-FFF2-40B4-BE49-F238E27FC236}">
                <a16:creationId xmlns:a16="http://schemas.microsoft.com/office/drawing/2014/main" id="{12F1C6F2-0B87-274A-92A8-E40BCA311216}"/>
              </a:ext>
            </a:extLst>
          </p:cNvPr>
          <p:cNvSpPr txBox="1">
            <a:spLocks noChangeArrowheads="1"/>
          </p:cNvSpPr>
          <p:nvPr/>
        </p:nvSpPr>
        <p:spPr bwMode="auto">
          <a:xfrm>
            <a:off x="5791200" y="4686301"/>
            <a:ext cx="2897188" cy="355997"/>
          </a:xfrm>
          <a:prstGeom prst="rect">
            <a:avLst/>
          </a:prstGeom>
          <a:noFill/>
          <a:ln w="9525">
            <a:noFill/>
            <a:miter lim="800000"/>
            <a:headEnd/>
            <a:tailEnd/>
          </a:ln>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ahoma" pitchFamily="34" charset="0"/>
                <a:ea typeface="宋体" pitchFamily="2" charset="-122"/>
              </a:defRPr>
            </a:lvl9pPr>
          </a:lstStyle>
          <a:p>
            <a:pPr>
              <a:buFont typeface="Times New Roman" pitchFamily="18" charset="0"/>
              <a:buNone/>
              <a:defRPr/>
            </a:pPr>
            <a:endParaRPr lang="en-US" sz="1050">
              <a:cs typeface="Times New Roman" pitchFamily="18" charset="0"/>
            </a:endParaRPr>
          </a:p>
        </p:txBody>
      </p:sp>
      <p:sp>
        <p:nvSpPr>
          <p:cNvPr id="1030" name="Rectangle 5">
            <a:extLst>
              <a:ext uri="{FF2B5EF4-FFF2-40B4-BE49-F238E27FC236}">
                <a16:creationId xmlns:a16="http://schemas.microsoft.com/office/drawing/2014/main" id="{08FA45E3-0D4C-194B-8E64-A05ED5266D81}"/>
              </a:ext>
            </a:extLst>
          </p:cNvPr>
          <p:cNvSpPr>
            <a:spLocks noGrp="1" noChangeArrowheads="1"/>
          </p:cNvSpPr>
          <p:nvPr>
            <p:ph type="sldNum"/>
          </p:nvPr>
        </p:nvSpPr>
        <p:spPr bwMode="auto">
          <a:xfrm>
            <a:off x="8324056" y="4681538"/>
            <a:ext cx="585787" cy="365522"/>
          </a:xfrm>
          <a:prstGeom prst="rect">
            <a:avLst/>
          </a:prstGeom>
          <a:noFill/>
          <a:ln w="9525">
            <a:noFill/>
            <a:miter lim="800000"/>
            <a:headEnd/>
            <a:tailEnd/>
          </a:ln>
        </p:spPr>
        <p:txBody>
          <a:bodyPr vert="horz" wrap="square" lIns="90000" tIns="46800" rIns="90000" bIns="46800" numCol="1" anchor="b" anchorCtr="1" compatLnSpc="1">
            <a:prstTxWarp prst="textNoShape">
              <a:avLst/>
            </a:prstTxWarp>
          </a:bodyPr>
          <a:lstStyle>
            <a:lvl1pPr>
              <a:buFont typeface="Arial" panose="020B0604020202020204" pitchFamily="34" charset="0"/>
              <a:buNone/>
              <a:defRPr>
                <a:solidFill>
                  <a:srgbClr val="000000"/>
                </a:solidFill>
                <a:cs typeface="Lucida Sans Unicode" panose="020B0602030504020204" pitchFamily="34" charset="0"/>
              </a:defRPr>
            </a:lvl1pPr>
          </a:lstStyle>
          <a:p>
            <a:fld id="{D2876515-F227-1848-A436-77C64EF35321}" type="slidenum">
              <a:rPr lang="en-US" altLang="zh-CN"/>
              <a:pPr/>
              <a:t>‹#›</a:t>
            </a:fld>
            <a:endParaRPr lang="en-US" altLang="zh-CN">
              <a:solidFill>
                <a:schemeClr val="tx1"/>
              </a:solidFill>
            </a:endParaRPr>
          </a:p>
        </p:txBody>
      </p:sp>
    </p:spTree>
    <p:extLst>
      <p:ext uri="{BB962C8B-B14F-4D97-AF65-F5344CB8AC3E}">
        <p14:creationId xmlns:p14="http://schemas.microsoft.com/office/powerpoint/2010/main" val="31912738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4" r:id="rId5"/>
    <p:sldLayoutId id="2147483675" r:id="rId6"/>
  </p:sldLayoutIdLst>
  <p:txStyles>
    <p:titleStyle>
      <a:lvl1pPr algn="l" defTabSz="336947" rtl="0" eaLnBrk="0" fontAlgn="base" hangingPunct="0">
        <a:lnSpc>
          <a:spcPct val="90000"/>
        </a:lnSpc>
        <a:spcBef>
          <a:spcPct val="0"/>
        </a:spcBef>
        <a:spcAft>
          <a:spcPct val="0"/>
        </a:spcAft>
        <a:buSzPct val="100000"/>
        <a:buFont typeface="Times New Roman" panose="02020603050405020304" pitchFamily="18" charset="0"/>
        <a:defRPr sz="2700" b="1">
          <a:solidFill>
            <a:srgbClr val="003366"/>
          </a:solidFill>
          <a:latin typeface="+mj-lt"/>
          <a:ea typeface="+mj-ea"/>
          <a:cs typeface="+mj-cs"/>
        </a:defRPr>
      </a:lvl1pPr>
      <a:lvl2pPr algn="l" defTabSz="336947" rtl="0" eaLnBrk="0" fontAlgn="base" hangingPunct="0">
        <a:lnSpc>
          <a:spcPct val="90000"/>
        </a:lnSpc>
        <a:spcBef>
          <a:spcPct val="0"/>
        </a:spcBef>
        <a:spcAft>
          <a:spcPct val="0"/>
        </a:spcAft>
        <a:buSzPct val="100000"/>
        <a:buFont typeface="Times New Roman" panose="02020603050405020304" pitchFamily="18" charset="0"/>
        <a:defRPr sz="2700" b="1">
          <a:solidFill>
            <a:srgbClr val="003366"/>
          </a:solidFill>
          <a:latin typeface="Arial" pitchFamily="34" charset="0"/>
          <a:ea typeface="宋体" pitchFamily="2" charset="-122"/>
        </a:defRPr>
      </a:lvl2pPr>
      <a:lvl3pPr algn="l" defTabSz="336947" rtl="0" eaLnBrk="0" fontAlgn="base" hangingPunct="0">
        <a:lnSpc>
          <a:spcPct val="90000"/>
        </a:lnSpc>
        <a:spcBef>
          <a:spcPct val="0"/>
        </a:spcBef>
        <a:spcAft>
          <a:spcPct val="0"/>
        </a:spcAft>
        <a:buSzPct val="100000"/>
        <a:buFont typeface="Times New Roman" panose="02020603050405020304" pitchFamily="18" charset="0"/>
        <a:defRPr sz="2700" b="1">
          <a:solidFill>
            <a:srgbClr val="003366"/>
          </a:solidFill>
          <a:latin typeface="Arial" pitchFamily="34" charset="0"/>
          <a:ea typeface="宋体" pitchFamily="2" charset="-122"/>
        </a:defRPr>
      </a:lvl3pPr>
      <a:lvl4pPr algn="l" defTabSz="336947" rtl="0" eaLnBrk="0" fontAlgn="base" hangingPunct="0">
        <a:lnSpc>
          <a:spcPct val="90000"/>
        </a:lnSpc>
        <a:spcBef>
          <a:spcPct val="0"/>
        </a:spcBef>
        <a:spcAft>
          <a:spcPct val="0"/>
        </a:spcAft>
        <a:buSzPct val="100000"/>
        <a:buFont typeface="Times New Roman" panose="02020603050405020304" pitchFamily="18" charset="0"/>
        <a:defRPr sz="2700" b="1">
          <a:solidFill>
            <a:srgbClr val="003366"/>
          </a:solidFill>
          <a:latin typeface="Arial" pitchFamily="34" charset="0"/>
          <a:ea typeface="宋体" pitchFamily="2" charset="-122"/>
        </a:defRPr>
      </a:lvl4pPr>
      <a:lvl5pPr algn="l" defTabSz="336947" rtl="0" eaLnBrk="0" fontAlgn="base" hangingPunct="0">
        <a:lnSpc>
          <a:spcPct val="90000"/>
        </a:lnSpc>
        <a:spcBef>
          <a:spcPct val="0"/>
        </a:spcBef>
        <a:spcAft>
          <a:spcPct val="0"/>
        </a:spcAft>
        <a:buSzPct val="100000"/>
        <a:buFont typeface="Times New Roman" panose="02020603050405020304" pitchFamily="18" charset="0"/>
        <a:defRPr sz="2700" b="1">
          <a:solidFill>
            <a:srgbClr val="003366"/>
          </a:solidFill>
          <a:latin typeface="Arial" pitchFamily="34" charset="0"/>
          <a:ea typeface="宋体" pitchFamily="2" charset="-122"/>
        </a:defRPr>
      </a:lvl5pPr>
      <a:lvl6pPr marL="342900" algn="l" defTabSz="336947" rtl="0" eaLnBrk="1" fontAlgn="base" hangingPunct="1">
        <a:lnSpc>
          <a:spcPct val="90000"/>
        </a:lnSpc>
        <a:spcBef>
          <a:spcPct val="0"/>
        </a:spcBef>
        <a:spcAft>
          <a:spcPct val="0"/>
        </a:spcAft>
        <a:buSzPct val="100000"/>
        <a:buFont typeface="Times New Roman" pitchFamily="18" charset="0"/>
        <a:defRPr sz="2700" b="1">
          <a:solidFill>
            <a:srgbClr val="003366"/>
          </a:solidFill>
          <a:latin typeface="Arial" pitchFamily="34" charset="0"/>
          <a:ea typeface="宋体" pitchFamily="2" charset="-122"/>
        </a:defRPr>
      </a:lvl6pPr>
      <a:lvl7pPr marL="685800" algn="l" defTabSz="336947" rtl="0" eaLnBrk="1" fontAlgn="base" hangingPunct="1">
        <a:lnSpc>
          <a:spcPct val="90000"/>
        </a:lnSpc>
        <a:spcBef>
          <a:spcPct val="0"/>
        </a:spcBef>
        <a:spcAft>
          <a:spcPct val="0"/>
        </a:spcAft>
        <a:buSzPct val="100000"/>
        <a:buFont typeface="Times New Roman" pitchFamily="18" charset="0"/>
        <a:defRPr sz="2700" b="1">
          <a:solidFill>
            <a:srgbClr val="003366"/>
          </a:solidFill>
          <a:latin typeface="Arial" pitchFamily="34" charset="0"/>
          <a:ea typeface="宋体" pitchFamily="2" charset="-122"/>
        </a:defRPr>
      </a:lvl7pPr>
      <a:lvl8pPr marL="1028700" algn="l" defTabSz="336947" rtl="0" eaLnBrk="1" fontAlgn="base" hangingPunct="1">
        <a:lnSpc>
          <a:spcPct val="90000"/>
        </a:lnSpc>
        <a:spcBef>
          <a:spcPct val="0"/>
        </a:spcBef>
        <a:spcAft>
          <a:spcPct val="0"/>
        </a:spcAft>
        <a:buSzPct val="100000"/>
        <a:buFont typeface="Times New Roman" pitchFamily="18" charset="0"/>
        <a:defRPr sz="2700" b="1">
          <a:solidFill>
            <a:srgbClr val="003366"/>
          </a:solidFill>
          <a:latin typeface="Arial" pitchFamily="34" charset="0"/>
          <a:ea typeface="宋体" pitchFamily="2" charset="-122"/>
        </a:defRPr>
      </a:lvl8pPr>
      <a:lvl9pPr marL="1371600" algn="l" defTabSz="336947" rtl="0" eaLnBrk="1" fontAlgn="base" hangingPunct="1">
        <a:lnSpc>
          <a:spcPct val="90000"/>
        </a:lnSpc>
        <a:spcBef>
          <a:spcPct val="0"/>
        </a:spcBef>
        <a:spcAft>
          <a:spcPct val="0"/>
        </a:spcAft>
        <a:buSzPct val="100000"/>
        <a:buFont typeface="Times New Roman" pitchFamily="18" charset="0"/>
        <a:defRPr sz="2700" b="1">
          <a:solidFill>
            <a:srgbClr val="003366"/>
          </a:solidFill>
          <a:latin typeface="Arial" pitchFamily="34" charset="0"/>
          <a:ea typeface="宋体" pitchFamily="2" charset="-122"/>
        </a:defRPr>
      </a:lvl9pPr>
    </p:titleStyle>
    <p:body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mn-lt"/>
          <a:ea typeface="+mn-ea"/>
          <a:cs typeface="+mn-cs"/>
        </a:defRPr>
      </a:lvl1pPr>
      <a:lvl2pPr marL="557213" indent="-214313" algn="l" defTabSz="336947" rtl="0" eaLnBrk="0" fontAlgn="base" hangingPunct="0">
        <a:spcBef>
          <a:spcPts val="450"/>
        </a:spcBef>
        <a:spcAft>
          <a:spcPct val="0"/>
        </a:spcAft>
        <a:buSzPct val="100000"/>
        <a:buFont typeface="Times New Roman" panose="02020603050405020304" pitchFamily="18" charset="0"/>
        <a:buChar char="–"/>
        <a:defRPr sz="1800">
          <a:solidFill>
            <a:srgbClr val="003366"/>
          </a:solidFill>
          <a:latin typeface="+mn-lt"/>
          <a:ea typeface="+mn-ea"/>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mn-lt"/>
          <a:ea typeface="+mn-ea"/>
        </a:defRPr>
      </a:lvl3pPr>
      <a:lvl4pPr marL="1200150" indent="-171450" algn="l" defTabSz="336947" rtl="0" eaLnBrk="0" fontAlgn="base" hangingPunct="0">
        <a:spcBef>
          <a:spcPts val="338"/>
        </a:spcBef>
        <a:spcAft>
          <a:spcPct val="0"/>
        </a:spcAft>
        <a:buSzPct val="100000"/>
        <a:buFont typeface="Times New Roman" panose="02020603050405020304" pitchFamily="18" charset="0"/>
        <a:buChar char="–"/>
        <a:defRPr sz="1500">
          <a:solidFill>
            <a:srgbClr val="003366"/>
          </a:solidFill>
          <a:latin typeface="+mn-lt"/>
          <a:ea typeface="+mn-ea"/>
        </a:defRPr>
      </a:lvl4pPr>
      <a:lvl5pPr marL="1543050" indent="-171450" algn="l" defTabSz="336947" rtl="0" eaLnBrk="0" fontAlgn="base" hangingPunct="0">
        <a:spcBef>
          <a:spcPts val="338"/>
        </a:spcBef>
        <a:spcAft>
          <a:spcPct val="0"/>
        </a:spcAft>
        <a:buSzPct val="100000"/>
        <a:buFont typeface="Times New Roman" panose="02020603050405020304" pitchFamily="18" charset="0"/>
        <a:buChar char="»"/>
        <a:defRPr sz="1500">
          <a:solidFill>
            <a:srgbClr val="003366"/>
          </a:solidFill>
          <a:latin typeface="+mn-lt"/>
          <a:ea typeface="+mn-ea"/>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reenwm1@hope.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a:extLst>
              <a:ext uri="{FF2B5EF4-FFF2-40B4-BE49-F238E27FC236}">
                <a16:creationId xmlns:a16="http://schemas.microsoft.com/office/drawing/2014/main" id="{4C514C07-09AC-8843-8985-313BB50B45F6}"/>
              </a:ext>
            </a:extLst>
          </p:cNvPr>
          <p:cNvSpPr>
            <a:spLocks noGrp="1" noChangeArrowheads="1"/>
          </p:cNvSpPr>
          <p:nvPr>
            <p:ph type="ctrTitle"/>
          </p:nvPr>
        </p:nvSpPr>
        <p:spPr>
          <a:xfrm>
            <a:off x="1656160" y="627460"/>
            <a:ext cx="5829300" cy="1512093"/>
          </a:xfrm>
        </p:spPr>
        <p:txBody>
          <a:bodyPr/>
          <a:lstStyle/>
          <a:p>
            <a:pPr eaLnBrk="1" hangingPunct="1"/>
            <a:r>
              <a:rPr lang="en-US" altLang="zh-CN" dirty="0"/>
              <a:t>CSCCORE1I</a:t>
            </a:r>
            <a:br>
              <a:rPr lang="en-US" altLang="zh-CN" dirty="0"/>
            </a:br>
            <a:r>
              <a:rPr lang="en-US" altLang="zh-CN" sz="2400" dirty="0"/>
              <a:t>Software Engineering 1</a:t>
            </a:r>
            <a:br>
              <a:rPr lang="en-US" altLang="zh-CN" sz="2400" dirty="0"/>
            </a:br>
            <a:r>
              <a:rPr lang="en-US" altLang="zh-CN" sz="2400" dirty="0"/>
              <a:t>Web Services, REST and Servlets</a:t>
            </a:r>
          </a:p>
        </p:txBody>
      </p:sp>
      <p:sp>
        <p:nvSpPr>
          <p:cNvPr id="27651" name="Rectangle 3">
            <a:extLst>
              <a:ext uri="{FF2B5EF4-FFF2-40B4-BE49-F238E27FC236}">
                <a16:creationId xmlns:a16="http://schemas.microsoft.com/office/drawing/2014/main" id="{2454FA49-CA6F-9347-B987-6BB37DAEA378}"/>
              </a:ext>
            </a:extLst>
          </p:cNvPr>
          <p:cNvSpPr>
            <a:spLocks noGrp="1" noChangeArrowheads="1"/>
          </p:cNvSpPr>
          <p:nvPr>
            <p:ph type="subTitle" idx="1"/>
          </p:nvPr>
        </p:nvSpPr>
        <p:spPr>
          <a:xfrm>
            <a:off x="1980010" y="2139553"/>
            <a:ext cx="4992290" cy="2089547"/>
          </a:xfrm>
        </p:spPr>
        <p:txBody>
          <a:bodyPr/>
          <a:lstStyle/>
          <a:p>
            <a:pPr algn="l" eaLnBrk="1" hangingPunct="1">
              <a:buFont typeface="Wingdings 2" pitchFamily="2" charset="2"/>
              <a:buNone/>
            </a:pPr>
            <a:r>
              <a:rPr lang="en-US" altLang="zh-CN" dirty="0"/>
              <a:t>Mark Greenwood</a:t>
            </a:r>
          </a:p>
          <a:p>
            <a:pPr algn="l" eaLnBrk="1" hangingPunct="1">
              <a:buFont typeface="Wingdings 2" pitchFamily="2" charset="2"/>
              <a:buNone/>
            </a:pPr>
            <a:r>
              <a:rPr lang="en-US" altLang="zh-CN" sz="1800" dirty="0"/>
              <a:t>email: </a:t>
            </a:r>
            <a:r>
              <a:rPr lang="en-US" altLang="zh-CN" sz="1800" dirty="0">
                <a:hlinkClick r:id="rId2"/>
              </a:rPr>
              <a:t>greenwm1@hope.ac.uk</a:t>
            </a:r>
            <a:endParaRPr lang="en-US" altLang="zh-CN" sz="1800" dirty="0"/>
          </a:p>
          <a:p>
            <a:pPr algn="l" eaLnBrk="1" hangingPunct="1"/>
            <a:r>
              <a:rPr lang="en-US" altLang="zh-CN" sz="1800" dirty="0"/>
              <a:t>Zoom: </a:t>
            </a:r>
            <a:r>
              <a:rPr lang="en-GB" sz="1800" dirty="0"/>
              <a:t>https://hope.zoom.us/j/4155561823</a:t>
            </a:r>
            <a:endParaRPr lang="en-US" altLang="zh-CN" sz="1800" dirty="0"/>
          </a:p>
          <a:p>
            <a:pPr algn="l" eaLnBrk="1" hangingPunct="1">
              <a:buFont typeface="Wingdings 2" pitchFamily="2" charset="2"/>
              <a:buNone/>
            </a:pPr>
            <a:r>
              <a:rPr lang="en-US" altLang="zh-CN" sz="1800" dirty="0"/>
              <a:t>room: FML202</a:t>
            </a:r>
          </a:p>
          <a:p>
            <a:pPr algn="l" eaLnBrk="1" hangingPunct="1">
              <a:buFont typeface="Wingdings 2" pitchFamily="2" charset="2"/>
              <a:buNone/>
            </a:pPr>
            <a:endParaRPr lang="en-US" altLang="zh-CN" dirty="0"/>
          </a:p>
          <a:p>
            <a:pPr algn="l" eaLnBrk="1" hangingPunct="1">
              <a:buFont typeface="Wingdings 2" pitchFamily="2" charset="2"/>
              <a:buNone/>
            </a:pPr>
            <a:endParaRPr lang="en-US" altLang="zh-C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WSDL</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6" y="1216861"/>
            <a:ext cx="4350842" cy="320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342900" indent="-342900">
              <a:buFont typeface="Arial" panose="020B0604020202020204" pitchFamily="34" charset="0"/>
              <a:buChar char="•"/>
            </a:pPr>
            <a:r>
              <a:rPr lang="en-US" sz="1800" dirty="0"/>
              <a:t>Web Services Description Language (WSDL) is an XML format for describing all the information needed to invoke and communicate with a Web Service. </a:t>
            </a:r>
          </a:p>
          <a:p>
            <a:endParaRPr lang="en-US" sz="1800" dirty="0"/>
          </a:p>
          <a:p>
            <a:pPr marL="342900" indent="-342900">
              <a:buFont typeface="Arial" panose="020B0604020202020204" pitchFamily="34" charset="0"/>
              <a:buChar char="•"/>
            </a:pPr>
            <a:r>
              <a:rPr lang="en-US" sz="1800" dirty="0"/>
              <a:t>A WSDL Document is a set of definitions with a single root element. Services can be defined using the following XML elements</a:t>
            </a:r>
          </a:p>
        </p:txBody>
      </p:sp>
      <p:pic>
        <p:nvPicPr>
          <p:cNvPr id="5" name="Picture 4">
            <a:extLst>
              <a:ext uri="{FF2B5EF4-FFF2-40B4-BE49-F238E27FC236}">
                <a16:creationId xmlns:a16="http://schemas.microsoft.com/office/drawing/2014/main" id="{CD2E6E8A-0806-E141-8AAE-B0EB7395F466}"/>
              </a:ext>
            </a:extLst>
          </p:cNvPr>
          <p:cNvPicPr>
            <a:picLocks noChangeAspect="1"/>
          </p:cNvPicPr>
          <p:nvPr/>
        </p:nvPicPr>
        <p:blipFill>
          <a:blip r:embed="rId2"/>
          <a:stretch>
            <a:fillRect/>
          </a:stretch>
        </p:blipFill>
        <p:spPr>
          <a:xfrm>
            <a:off x="5389569" y="1216861"/>
            <a:ext cx="3324726" cy="3351782"/>
          </a:xfrm>
          <a:prstGeom prst="rect">
            <a:avLst/>
          </a:prstGeom>
        </p:spPr>
      </p:pic>
    </p:spTree>
    <p:extLst>
      <p:ext uri="{BB962C8B-B14F-4D97-AF65-F5344CB8AC3E}">
        <p14:creationId xmlns:p14="http://schemas.microsoft.com/office/powerpoint/2010/main" val="146643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When to use Web Services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55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ts val="600"/>
              </a:spcBef>
              <a:buFont typeface="Arial" panose="020B0604020202020204" pitchFamily="34" charset="0"/>
              <a:buChar char="•"/>
            </a:pPr>
            <a:r>
              <a:rPr lang="en-US" sz="1600" dirty="0">
                <a:solidFill>
                  <a:srgbClr val="002060"/>
                </a:solidFill>
              </a:rPr>
              <a:t>While web services are appropriate in many scenarios, they shouldn’t be used in </a:t>
            </a:r>
            <a:r>
              <a:rPr lang="en-GB" sz="1600" dirty="0">
                <a:solidFill>
                  <a:srgbClr val="002060"/>
                </a:solidFill>
              </a:rPr>
              <a:t>every situation.</a:t>
            </a:r>
          </a:p>
          <a:p>
            <a:pPr>
              <a:spcBef>
                <a:spcPts val="600"/>
              </a:spcBef>
              <a:buFont typeface="Arial" panose="020B0604020202020204" pitchFamily="34" charset="0"/>
              <a:buChar char="•"/>
            </a:pPr>
            <a:r>
              <a:rPr lang="en-US" sz="1600" dirty="0">
                <a:solidFill>
                  <a:srgbClr val="002060"/>
                </a:solidFill>
              </a:rPr>
              <a:t>Web services are “expensive” to call and have the risk of failure (either client, service, or network itself fails)</a:t>
            </a:r>
          </a:p>
          <a:p>
            <a:pPr>
              <a:spcBef>
                <a:spcPts val="600"/>
              </a:spcBef>
              <a:buFont typeface="Arial" panose="020B0604020202020204" pitchFamily="34" charset="0"/>
              <a:buChar char="•"/>
            </a:pPr>
            <a:r>
              <a:rPr lang="en-US" sz="1600" dirty="0">
                <a:solidFill>
                  <a:srgbClr val="002060"/>
                </a:solidFill>
              </a:rPr>
              <a:t>Use Web Services when..</a:t>
            </a:r>
          </a:p>
          <a:p>
            <a:pPr lvl="1">
              <a:spcBef>
                <a:spcPts val="600"/>
              </a:spcBef>
            </a:pPr>
            <a:r>
              <a:rPr lang="en-US" sz="1400" dirty="0">
                <a:solidFill>
                  <a:srgbClr val="002060"/>
                </a:solidFill>
              </a:rPr>
              <a:t>The client and service belong to different application domains and the “service functions” cannot be easily imported into the client.</a:t>
            </a:r>
          </a:p>
          <a:p>
            <a:pPr lvl="1">
              <a:spcBef>
                <a:spcPts val="600"/>
              </a:spcBef>
            </a:pPr>
            <a:r>
              <a:rPr lang="en-US" sz="1400" dirty="0">
                <a:solidFill>
                  <a:srgbClr val="002060"/>
                </a:solidFill>
              </a:rPr>
              <a:t>The client is a complex business process that incorporates functions from multiple application domains. The logical services are owned and managed by different organizations and change at different rates.</a:t>
            </a:r>
          </a:p>
          <a:p>
            <a:pPr lvl="1">
              <a:spcBef>
                <a:spcPts val="600"/>
              </a:spcBef>
            </a:pPr>
            <a:r>
              <a:rPr lang="en-US" sz="1400" dirty="0">
                <a:solidFill>
                  <a:srgbClr val="002060"/>
                </a:solidFill>
              </a:rPr>
              <a:t>The divide between the client and server is natural. The client may, for example, be a mobile or desktop application that uses common business functions.</a:t>
            </a:r>
            <a:endParaRPr lang="en-GB" sz="1400" dirty="0">
              <a:solidFill>
                <a:srgbClr val="002060"/>
              </a:solidFill>
            </a:endParaRPr>
          </a:p>
        </p:txBody>
      </p:sp>
    </p:spTree>
    <p:extLst>
      <p:ext uri="{BB962C8B-B14F-4D97-AF65-F5344CB8AC3E}">
        <p14:creationId xmlns:p14="http://schemas.microsoft.com/office/powerpoint/2010/main" val="103616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3DA98F-D984-F347-A2B0-3F4DE0A9FBDF}"/>
              </a:ext>
            </a:extLst>
          </p:cNvPr>
          <p:cNvSpPr>
            <a:spLocks noGrp="1"/>
          </p:cNvSpPr>
          <p:nvPr>
            <p:ph type="body" idx="1"/>
          </p:nvPr>
        </p:nvSpPr>
        <p:spPr/>
        <p:txBody>
          <a:bodyPr/>
          <a:lstStyle/>
          <a:p>
            <a:r>
              <a:rPr lang="en-US" sz="4000" dirty="0"/>
              <a:t>REST</a:t>
            </a:r>
          </a:p>
        </p:txBody>
      </p:sp>
    </p:spTree>
    <p:extLst>
      <p:ext uri="{BB962C8B-B14F-4D97-AF65-F5344CB8AC3E}">
        <p14:creationId xmlns:p14="http://schemas.microsoft.com/office/powerpoint/2010/main" val="2889846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Representational State Transfer</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sz="2000" dirty="0">
                <a:solidFill>
                  <a:srgbClr val="002060"/>
                </a:solidFill>
              </a:rPr>
              <a:t>Stands for “Representational State Transfer“ </a:t>
            </a:r>
          </a:p>
          <a:p>
            <a:r>
              <a:rPr lang="en-US" sz="2000" dirty="0">
                <a:solidFill>
                  <a:srgbClr val="002060"/>
                </a:solidFill>
              </a:rPr>
              <a:t>REST, unlike SOAP, is not a web service standard protocol  but an architectural style for web applications.</a:t>
            </a:r>
          </a:p>
          <a:p>
            <a:r>
              <a:rPr lang="en-US" sz="2000" dirty="0">
                <a:solidFill>
                  <a:srgbClr val="002060"/>
                </a:solidFill>
              </a:rPr>
              <a:t>REST was devised by Roy Fielding in his doctoral dissertation</a:t>
            </a:r>
          </a:p>
          <a:p>
            <a:pPr marL="457200" lvl="1" indent="0">
              <a:buNone/>
            </a:pPr>
            <a:r>
              <a:rPr lang="en-US" sz="1600" dirty="0"/>
              <a:t> "Representation State Transfer is intended to evoke an image of how a well-designed Web application behaves: a network of web pages where the user progresses through an application by selecting links (state transitions), resulting in the next page (representing the next state of the application) being transferred to the user and rendered for their use."</a:t>
            </a:r>
            <a:endParaRPr lang="en-GB" sz="1600" dirty="0"/>
          </a:p>
        </p:txBody>
      </p:sp>
    </p:spTree>
    <p:extLst>
      <p:ext uri="{BB962C8B-B14F-4D97-AF65-F5344CB8AC3E}">
        <p14:creationId xmlns:p14="http://schemas.microsoft.com/office/powerpoint/2010/main" val="144336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Representational State Transfer</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35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GB" dirty="0">
                <a:solidFill>
                  <a:srgbClr val="002060"/>
                </a:solidFill>
              </a:rPr>
              <a:t>The previous definition focuses on the rationale behind the design of modern web architecture styles:</a:t>
            </a:r>
          </a:p>
          <a:p>
            <a:pPr lvl="1"/>
            <a:r>
              <a:rPr lang="en-GB" dirty="0">
                <a:solidFill>
                  <a:srgbClr val="002060"/>
                </a:solidFill>
              </a:rPr>
              <a:t>REST is a client-server architecture </a:t>
            </a:r>
          </a:p>
          <a:p>
            <a:pPr lvl="1"/>
            <a:r>
              <a:rPr lang="en-GB" dirty="0">
                <a:solidFill>
                  <a:srgbClr val="002060"/>
                </a:solidFill>
              </a:rPr>
              <a:t>Only representations of resources are exposed to the client </a:t>
            </a:r>
          </a:p>
          <a:p>
            <a:pPr lvl="1"/>
            <a:r>
              <a:rPr lang="en-GB" dirty="0">
                <a:solidFill>
                  <a:srgbClr val="002060"/>
                </a:solidFill>
              </a:rPr>
              <a:t>The representation of resources places the client application in a state.</a:t>
            </a:r>
          </a:p>
          <a:p>
            <a:pPr lvl="1"/>
            <a:r>
              <a:rPr lang="en-GB" dirty="0">
                <a:solidFill>
                  <a:srgbClr val="002060"/>
                </a:solidFill>
              </a:rPr>
              <a:t>Client state may evolve by traversing hyperlinks and obtaining new representations</a:t>
            </a:r>
          </a:p>
        </p:txBody>
      </p:sp>
    </p:spTree>
    <p:extLst>
      <p:ext uri="{BB962C8B-B14F-4D97-AF65-F5344CB8AC3E}">
        <p14:creationId xmlns:p14="http://schemas.microsoft.com/office/powerpoint/2010/main" val="310158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Representational State Transfer</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607632" y="3222125"/>
            <a:ext cx="7778750" cy="17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342900" indent="-342900">
              <a:buFont typeface="+mj-lt"/>
              <a:buAutoNum type="arabicPeriod"/>
            </a:pPr>
            <a:r>
              <a:rPr lang="en-US" sz="1200" dirty="0">
                <a:solidFill>
                  <a:srgbClr val="002060"/>
                </a:solidFill>
              </a:rPr>
              <a:t>The client references a web resource using a URL. </a:t>
            </a:r>
          </a:p>
          <a:p>
            <a:pPr marL="342900" indent="-342900">
              <a:buFont typeface="+mj-lt"/>
              <a:buAutoNum type="arabicPeriod"/>
            </a:pPr>
            <a:r>
              <a:rPr lang="en-US" sz="1200" dirty="0">
                <a:solidFill>
                  <a:srgbClr val="002060"/>
                </a:solidFill>
              </a:rPr>
              <a:t>The web server returns a representation of the resource as an HTML document. </a:t>
            </a:r>
          </a:p>
          <a:p>
            <a:pPr marL="342900" indent="-342900">
              <a:buFont typeface="+mj-lt"/>
              <a:buAutoNum type="arabicPeriod"/>
            </a:pPr>
            <a:r>
              <a:rPr lang="en-US" sz="1200" dirty="0">
                <a:solidFill>
                  <a:srgbClr val="002060"/>
                </a:solidFill>
              </a:rPr>
              <a:t>This resource places the client into a new state. </a:t>
            </a:r>
          </a:p>
          <a:p>
            <a:pPr marL="342900" indent="-342900">
              <a:buFont typeface="+mj-lt"/>
              <a:buAutoNum type="arabicPeriod"/>
            </a:pPr>
            <a:r>
              <a:rPr lang="en-US" sz="1200" dirty="0">
                <a:solidFill>
                  <a:srgbClr val="002060"/>
                </a:solidFill>
              </a:rPr>
              <a:t>The user clicks on a link in the resource (e.g., Documents.html) which results in another resource access. </a:t>
            </a:r>
          </a:p>
          <a:p>
            <a:pPr marL="342900" indent="-342900">
              <a:buFont typeface="+mj-lt"/>
              <a:buAutoNum type="arabicPeriod"/>
            </a:pPr>
            <a:r>
              <a:rPr lang="en-US" sz="1200" dirty="0">
                <a:solidFill>
                  <a:srgbClr val="002060"/>
                </a:solidFill>
              </a:rPr>
              <a:t>The new resource places the client in a new state. </a:t>
            </a:r>
          </a:p>
          <a:p>
            <a:pPr algn="ctr"/>
            <a:r>
              <a:rPr lang="en-US" sz="1200" dirty="0">
                <a:solidFill>
                  <a:srgbClr val="002060"/>
                </a:solidFill>
              </a:rPr>
              <a:t>The client application changes (=transfers) state with each resource representation.</a:t>
            </a:r>
            <a:endParaRPr lang="en-GB" sz="1200" dirty="0">
              <a:solidFill>
                <a:srgbClr val="002060"/>
              </a:solidFill>
            </a:endParaRPr>
          </a:p>
        </p:txBody>
      </p:sp>
      <p:pic>
        <p:nvPicPr>
          <p:cNvPr id="6" name="Picture 5" descr="Graphical user interface, text&#10;&#10;Description automatically generated">
            <a:extLst>
              <a:ext uri="{FF2B5EF4-FFF2-40B4-BE49-F238E27FC236}">
                <a16:creationId xmlns:a16="http://schemas.microsoft.com/office/drawing/2014/main" id="{F43B7EDE-20D1-D144-A553-C08D13EAFC7C}"/>
              </a:ext>
            </a:extLst>
          </p:cNvPr>
          <p:cNvPicPr>
            <a:picLocks noChangeAspect="1"/>
          </p:cNvPicPr>
          <p:nvPr/>
        </p:nvPicPr>
        <p:blipFill>
          <a:blip r:embed="rId3"/>
          <a:stretch>
            <a:fillRect/>
          </a:stretch>
        </p:blipFill>
        <p:spPr>
          <a:xfrm>
            <a:off x="1138989" y="1015861"/>
            <a:ext cx="6577263" cy="1927503"/>
          </a:xfrm>
          <a:prstGeom prst="rect">
            <a:avLst/>
          </a:prstGeom>
        </p:spPr>
      </p:pic>
    </p:spTree>
    <p:extLst>
      <p:ext uri="{BB962C8B-B14F-4D97-AF65-F5344CB8AC3E}">
        <p14:creationId xmlns:p14="http://schemas.microsoft.com/office/powerpoint/2010/main" val="2246664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Representational State transfer</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sz="1800" dirty="0">
                <a:solidFill>
                  <a:srgbClr val="002060"/>
                </a:solidFill>
              </a:rPr>
              <a:t>REST makes use of existing web standards (HTTP, URL, XML, JSON, MIME types).</a:t>
            </a:r>
          </a:p>
          <a:p>
            <a:r>
              <a:rPr lang="en-US" sz="1800" dirty="0">
                <a:solidFill>
                  <a:srgbClr val="002060"/>
                </a:solidFill>
              </a:rPr>
              <a:t>REST is resource oriented. Resources (pieces of information) are addressed by URIs and passed from server to client (or the other way round).</a:t>
            </a:r>
          </a:p>
          <a:p>
            <a:r>
              <a:rPr lang="en-US" sz="1800" dirty="0">
                <a:solidFill>
                  <a:srgbClr val="002060"/>
                </a:solidFill>
              </a:rPr>
              <a:t>Every resource is uniquely addressable using hyperlinks. </a:t>
            </a:r>
          </a:p>
          <a:p>
            <a:r>
              <a:rPr lang="en-US" sz="1800" dirty="0">
                <a:solidFill>
                  <a:srgbClr val="002060"/>
                </a:solidFill>
              </a:rPr>
              <a:t>All resources share a uniform interface for the transfer of state between client and resource, consisting of:</a:t>
            </a:r>
          </a:p>
          <a:p>
            <a:pPr lvl="1"/>
            <a:r>
              <a:rPr lang="en-US" sz="1600" dirty="0">
                <a:solidFill>
                  <a:srgbClr val="002060"/>
                </a:solidFill>
              </a:rPr>
              <a:t>a limited set of well-defined operations (GET, PUT, POST, DELETE).</a:t>
            </a:r>
          </a:p>
          <a:p>
            <a:pPr lvl="1"/>
            <a:r>
              <a:rPr lang="en-US" sz="1600" dirty="0">
                <a:solidFill>
                  <a:srgbClr val="002060"/>
                </a:solidFill>
              </a:rPr>
              <a:t>a limited set of content types (text/html, text/xml etc.).</a:t>
            </a:r>
            <a:endParaRPr lang="en-GB" sz="1600" dirty="0">
              <a:solidFill>
                <a:srgbClr val="002060"/>
              </a:solidFill>
            </a:endParaRPr>
          </a:p>
        </p:txBody>
      </p:sp>
    </p:spTree>
    <p:extLst>
      <p:ext uri="{BB962C8B-B14F-4D97-AF65-F5344CB8AC3E}">
        <p14:creationId xmlns:p14="http://schemas.microsoft.com/office/powerpoint/2010/main" val="110017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REST Architectural Constraints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65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sz="2400" dirty="0">
                <a:solidFill>
                  <a:srgbClr val="002060"/>
                </a:solidFill>
              </a:rPr>
              <a:t>REST defines 6 architectural constraints that a system architecture should comply with to obtain scalability.</a:t>
            </a:r>
            <a:endParaRPr lang="en-GB" sz="2400" dirty="0">
              <a:solidFill>
                <a:srgbClr val="002060"/>
              </a:solidFill>
            </a:endParaRPr>
          </a:p>
          <a:p>
            <a:pPr marL="514350" indent="-514350">
              <a:buFont typeface="+mj-lt"/>
              <a:buAutoNum type="arabicPeriod"/>
            </a:pPr>
            <a:r>
              <a:rPr lang="en-GB" sz="2000" dirty="0">
                <a:solidFill>
                  <a:srgbClr val="FF0000"/>
                </a:solidFill>
              </a:rPr>
              <a:t>Client-server paradigm</a:t>
            </a:r>
          </a:p>
          <a:p>
            <a:pPr marL="1085850" lvl="1" indent="-190500"/>
            <a:r>
              <a:rPr lang="en-US" sz="1600" dirty="0">
                <a:solidFill>
                  <a:srgbClr val="002060"/>
                </a:solidFill>
              </a:rPr>
              <a:t>A client retrieves resources from a server or updates resources on a server.</a:t>
            </a:r>
          </a:p>
          <a:p>
            <a:pPr marL="1085850" lvl="1" indent="-190500"/>
            <a:r>
              <a:rPr lang="en-US" sz="1600" dirty="0">
                <a:solidFill>
                  <a:srgbClr val="002060"/>
                </a:solidFill>
              </a:rPr>
              <a:t>Separation of concerns such as presentation (client) from data storage (server).</a:t>
            </a:r>
          </a:p>
          <a:p>
            <a:pPr marL="1085850" lvl="1" indent="-190500"/>
            <a:r>
              <a:rPr lang="en-US" sz="1600" dirty="0">
                <a:solidFill>
                  <a:srgbClr val="002060"/>
                </a:solidFill>
              </a:rPr>
              <a:t>Portability (UI may be ported to different platforms).</a:t>
            </a:r>
          </a:p>
        </p:txBody>
      </p:sp>
    </p:spTree>
    <p:extLst>
      <p:ext uri="{BB962C8B-B14F-4D97-AF65-F5344CB8AC3E}">
        <p14:creationId xmlns:p14="http://schemas.microsoft.com/office/powerpoint/2010/main" val="4124141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REST Architectural Constraints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85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514350" indent="-514350">
              <a:buFont typeface="+mj-lt"/>
              <a:buAutoNum type="arabicPeriod" startAt="2"/>
            </a:pPr>
            <a:r>
              <a:rPr lang="en-US" sz="1800" dirty="0">
                <a:solidFill>
                  <a:srgbClr val="FF0000"/>
                </a:solidFill>
              </a:rPr>
              <a:t>Stateless</a:t>
            </a:r>
          </a:p>
          <a:p>
            <a:pPr marL="725488" lvl="1"/>
            <a:r>
              <a:rPr lang="en-US" sz="1600" dirty="0">
                <a:solidFill>
                  <a:srgbClr val="002060"/>
                </a:solidFill>
              </a:rPr>
              <a:t>A client request contains all information necessary for the server to understand the request. No need for storing context (state) on the server.</a:t>
            </a:r>
          </a:p>
          <a:p>
            <a:pPr marL="382588" indent="-514350">
              <a:buFont typeface="+mj-lt"/>
              <a:buAutoNum type="arabicPeriod" startAt="2"/>
            </a:pPr>
            <a:r>
              <a:rPr lang="en-GB" sz="1800" dirty="0">
                <a:solidFill>
                  <a:srgbClr val="FF0000"/>
                </a:solidFill>
              </a:rPr>
              <a:t>Cacheable</a:t>
            </a:r>
          </a:p>
          <a:p>
            <a:pPr marL="725488" lvl="1">
              <a:spcBef>
                <a:spcPts val="1200"/>
              </a:spcBef>
            </a:pPr>
            <a:r>
              <a:rPr lang="en-US" sz="1600" dirty="0">
                <a:solidFill>
                  <a:srgbClr val="002060"/>
                </a:solidFill>
              </a:rPr>
              <a:t>Data (resources) need to be labeled as cacheable or non-cacheable. This aims to improve network performance.</a:t>
            </a:r>
          </a:p>
          <a:p>
            <a:pPr marL="382588" indent="-514350">
              <a:buFont typeface="+mj-lt"/>
              <a:buAutoNum type="arabicPeriod" startAt="2"/>
            </a:pPr>
            <a:r>
              <a:rPr lang="en-GB" sz="1800" dirty="0">
                <a:solidFill>
                  <a:srgbClr val="FF0000"/>
                </a:solidFill>
              </a:rPr>
              <a:t>Uniform interface</a:t>
            </a:r>
          </a:p>
          <a:p>
            <a:pPr marL="725488" lvl="1"/>
            <a:r>
              <a:rPr lang="en-US" sz="1600" dirty="0">
                <a:solidFill>
                  <a:srgbClr val="002060"/>
                </a:solidFill>
              </a:rPr>
              <a:t>Uniform interface means that resources are identified in a standard way. Resources are manipulated with standard methods. This enables simplified architecture and decoupling of application (service) from interface.</a:t>
            </a:r>
          </a:p>
        </p:txBody>
      </p:sp>
    </p:spTree>
    <p:extLst>
      <p:ext uri="{BB962C8B-B14F-4D97-AF65-F5344CB8AC3E}">
        <p14:creationId xmlns:p14="http://schemas.microsoft.com/office/powerpoint/2010/main" val="36068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REST Architectural Constraints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514350" indent="-514350">
              <a:buFont typeface="+mj-lt"/>
              <a:buAutoNum type="arabicPeriod" startAt="5"/>
            </a:pPr>
            <a:r>
              <a:rPr lang="en-US" sz="1800" dirty="0">
                <a:solidFill>
                  <a:srgbClr val="FF0000"/>
                </a:solidFill>
              </a:rPr>
              <a:t>Layered system</a:t>
            </a:r>
          </a:p>
          <a:p>
            <a:pPr marL="782638" lvl="1" indent="-342900">
              <a:lnSpc>
                <a:spcPct val="80000"/>
              </a:lnSpc>
            </a:pPr>
            <a:r>
              <a:rPr lang="en-US" sz="1600" dirty="0">
                <a:solidFill>
                  <a:srgbClr val="002060"/>
                </a:solidFill>
              </a:rPr>
              <a:t>A client cannot ordinarily tell whether it is connected directly to the end server, or to an intermediary along the way. </a:t>
            </a:r>
          </a:p>
          <a:p>
            <a:pPr marL="782638" lvl="1" indent="-342900">
              <a:lnSpc>
                <a:spcPct val="80000"/>
              </a:lnSpc>
            </a:pPr>
            <a:r>
              <a:rPr lang="en-US" sz="1600" dirty="0">
                <a:solidFill>
                  <a:srgbClr val="002060"/>
                </a:solidFill>
              </a:rPr>
              <a:t>Intermediary servers may improve system scalability by enabling load-balancing and by providing shared caches. </a:t>
            </a:r>
          </a:p>
          <a:p>
            <a:pPr marL="782638" lvl="1" indent="-342900">
              <a:lnSpc>
                <a:spcPct val="80000"/>
              </a:lnSpc>
            </a:pPr>
            <a:r>
              <a:rPr lang="en-US" sz="1600" dirty="0">
                <a:solidFill>
                  <a:srgbClr val="002060"/>
                </a:solidFill>
              </a:rPr>
              <a:t>Layers may also enforce security policies.</a:t>
            </a:r>
          </a:p>
          <a:p>
            <a:pPr marL="439738" lvl="1" indent="0">
              <a:lnSpc>
                <a:spcPct val="80000"/>
              </a:lnSpc>
              <a:buNone/>
            </a:pPr>
            <a:endParaRPr lang="en-US" sz="1600" dirty="0">
              <a:solidFill>
                <a:srgbClr val="002060"/>
              </a:solidFill>
            </a:endParaRPr>
          </a:p>
          <a:p>
            <a:pPr marL="514350" lvl="1" indent="-514350">
              <a:lnSpc>
                <a:spcPct val="80000"/>
              </a:lnSpc>
              <a:buFont typeface="+mj-lt"/>
              <a:buAutoNum type="arabicPeriod" startAt="6"/>
            </a:pPr>
            <a:r>
              <a:rPr lang="en-GB" dirty="0">
                <a:solidFill>
                  <a:srgbClr val="FF0000"/>
                </a:solidFill>
              </a:rPr>
              <a:t>Code on demand</a:t>
            </a:r>
          </a:p>
          <a:p>
            <a:pPr marL="782638" lvl="1" indent="-342900">
              <a:lnSpc>
                <a:spcPct val="80000"/>
              </a:lnSpc>
            </a:pPr>
            <a:r>
              <a:rPr lang="en-US" sz="1600" dirty="0">
                <a:solidFill>
                  <a:srgbClr val="002060"/>
                </a:solidFill>
              </a:rPr>
              <a:t>This condition allows the customer to run some code on demand, that is, extend part of server logic to the client, either through scripts or code. </a:t>
            </a:r>
          </a:p>
          <a:p>
            <a:pPr marL="782638" lvl="1" indent="-342900">
              <a:lnSpc>
                <a:spcPct val="80000"/>
              </a:lnSpc>
            </a:pPr>
            <a:r>
              <a:rPr lang="en-US" sz="1600" dirty="0">
                <a:solidFill>
                  <a:srgbClr val="002060"/>
                </a:solidFill>
              </a:rPr>
              <a:t>Thus, different customers may behave in specific ways even using exactly the same services provided by the server. It can be used when performing some of the client-side services which are more efficient or faster.</a:t>
            </a:r>
            <a:endParaRPr lang="en-GB" sz="1600" dirty="0">
              <a:solidFill>
                <a:srgbClr val="002060"/>
              </a:solidFill>
            </a:endParaRPr>
          </a:p>
        </p:txBody>
      </p:sp>
    </p:spTree>
    <p:extLst>
      <p:ext uri="{BB962C8B-B14F-4D97-AF65-F5344CB8AC3E}">
        <p14:creationId xmlns:p14="http://schemas.microsoft.com/office/powerpoint/2010/main" val="217893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This week ...</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38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t>Web Services</a:t>
            </a:r>
          </a:p>
          <a:p>
            <a:pPr>
              <a:buFont typeface="Arial" panose="020B0604020202020204" pitchFamily="34" charset="0"/>
              <a:buChar char="•"/>
            </a:pPr>
            <a:r>
              <a:rPr lang="en-US" altLang="en-US" sz="2000" dirty="0"/>
              <a:t>REST</a:t>
            </a:r>
          </a:p>
          <a:p>
            <a:pPr>
              <a:buFont typeface="Arial" panose="020B0604020202020204" pitchFamily="34" charset="0"/>
              <a:buChar char="•"/>
            </a:pPr>
            <a:r>
              <a:rPr lang="en-US" altLang="en-US" sz="2000" dirty="0"/>
              <a:t>Servlets and Containers</a:t>
            </a:r>
          </a:p>
          <a:p>
            <a:pPr lvl="1"/>
            <a:endParaRPr lang="en-US" altLang="en-US" sz="2000" dirty="0"/>
          </a:p>
        </p:txBody>
      </p:sp>
    </p:spTree>
    <p:extLst>
      <p:ext uri="{BB962C8B-B14F-4D97-AF65-F5344CB8AC3E}">
        <p14:creationId xmlns:p14="http://schemas.microsoft.com/office/powerpoint/2010/main" val="2095218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REST Example</a:t>
            </a:r>
          </a:p>
        </p:txBody>
      </p:sp>
      <p:pic>
        <p:nvPicPr>
          <p:cNvPr id="6" name="Picture 5" descr="A screenshot of a computer screen&#10;&#10;Description automatically generated with medium confidence">
            <a:extLst>
              <a:ext uri="{FF2B5EF4-FFF2-40B4-BE49-F238E27FC236}">
                <a16:creationId xmlns:a16="http://schemas.microsoft.com/office/drawing/2014/main" id="{7A3678ED-3D91-6040-84B1-6B9C92A6D991}"/>
              </a:ext>
            </a:extLst>
          </p:cNvPr>
          <p:cNvPicPr>
            <a:picLocks noChangeAspect="1"/>
          </p:cNvPicPr>
          <p:nvPr/>
        </p:nvPicPr>
        <p:blipFill>
          <a:blip r:embed="rId2"/>
          <a:stretch>
            <a:fillRect/>
          </a:stretch>
        </p:blipFill>
        <p:spPr>
          <a:xfrm>
            <a:off x="639929" y="1066132"/>
            <a:ext cx="7578892" cy="3692281"/>
          </a:xfrm>
          <a:prstGeom prst="rect">
            <a:avLst/>
          </a:prstGeom>
        </p:spPr>
      </p:pic>
    </p:spTree>
    <p:extLst>
      <p:ext uri="{BB962C8B-B14F-4D97-AF65-F5344CB8AC3E}">
        <p14:creationId xmlns:p14="http://schemas.microsoft.com/office/powerpoint/2010/main" val="1993198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45747" y="823439"/>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buNone/>
            </a:pPr>
            <a:r>
              <a:rPr lang="en-US" sz="1600" dirty="0">
                <a:solidFill>
                  <a:srgbClr val="002060"/>
                </a:solidFill>
              </a:rPr>
              <a:t>1. &amp; 2. product list request: </a:t>
            </a:r>
          </a:p>
          <a:p>
            <a:pPr marL="357188" indent="0">
              <a:buNone/>
            </a:pPr>
            <a:r>
              <a:rPr lang="en-US" sz="1400" dirty="0">
                <a:solidFill>
                  <a:srgbClr val="002060"/>
                </a:solidFill>
              </a:rPr>
              <a:t>The client requests a product list that is available under the URL </a:t>
            </a:r>
            <a:r>
              <a:rPr lang="en-US" sz="1400" dirty="0">
                <a:solidFill>
                  <a:srgbClr val="FF0000"/>
                </a:solidFill>
              </a:rPr>
              <a:t>http://www.cool-products.com/products&amp;flavor=xml (URL1)</a:t>
            </a:r>
            <a:r>
              <a:rPr lang="en-US" sz="1400" dirty="0">
                <a:solidFill>
                  <a:srgbClr val="002060"/>
                </a:solidFill>
              </a:rPr>
              <a:t>. The response contains the resource encoded in XML or JSON.</a:t>
            </a:r>
          </a:p>
          <a:p>
            <a:pPr marL="0" indent="0">
              <a:buNone/>
            </a:pPr>
            <a:r>
              <a:rPr lang="en-US" sz="1600" dirty="0">
                <a:solidFill>
                  <a:srgbClr val="002060"/>
                </a:solidFill>
              </a:rPr>
              <a:t>3. &amp; 4. product selection: </a:t>
            </a:r>
          </a:p>
          <a:p>
            <a:pPr marL="357188" indent="0">
              <a:buNone/>
            </a:pPr>
            <a:r>
              <a:rPr lang="en-US" sz="1400" dirty="0">
                <a:solidFill>
                  <a:srgbClr val="002060"/>
                </a:solidFill>
              </a:rPr>
              <a:t>The client application (or the user in front of the browser) selects product 00345 by placing a request for the URL </a:t>
            </a:r>
            <a:r>
              <a:rPr lang="en-US" sz="1400" dirty="0">
                <a:solidFill>
                  <a:srgbClr val="FF0000"/>
                </a:solidFill>
              </a:rPr>
              <a:t>http://www.cool-products.com/products/00345&amp;flavor=xml (URL2)</a:t>
            </a:r>
            <a:r>
              <a:rPr lang="en-US" sz="1400" dirty="0">
                <a:solidFill>
                  <a:srgbClr val="002060"/>
                </a:solidFill>
              </a:rPr>
              <a:t>. The response contains an XML, or JSON, representation of the product info for product 00345. </a:t>
            </a:r>
          </a:p>
          <a:p>
            <a:pPr marL="0" indent="0">
              <a:buNone/>
            </a:pPr>
            <a:r>
              <a:rPr lang="en-US" sz="2000" dirty="0">
                <a:solidFill>
                  <a:srgbClr val="002060"/>
                </a:solidFill>
              </a:rPr>
              <a:t>5. </a:t>
            </a:r>
            <a:r>
              <a:rPr lang="en-US" sz="1600" dirty="0">
                <a:solidFill>
                  <a:srgbClr val="002060"/>
                </a:solidFill>
              </a:rPr>
              <a:t>&amp; 6. placing a purchase order: </a:t>
            </a:r>
          </a:p>
          <a:p>
            <a:pPr marL="357188" indent="0">
              <a:buNone/>
            </a:pPr>
            <a:r>
              <a:rPr lang="en-US" sz="1400" dirty="0">
                <a:solidFill>
                  <a:srgbClr val="002060"/>
                </a:solidFill>
              </a:rPr>
              <a:t>The client application places a purchase order (PO) for product 00345 by requesting the resource under the URL </a:t>
            </a:r>
            <a:r>
              <a:rPr lang="en-US" sz="1400" dirty="0">
                <a:solidFill>
                  <a:srgbClr val="FF0000"/>
                </a:solidFill>
              </a:rPr>
              <a:t>http://www.cool-products.com/products/00345/PO?quantity=7 (URL3)</a:t>
            </a:r>
            <a:r>
              <a:rPr lang="en-US" sz="1400" dirty="0">
                <a:solidFill>
                  <a:srgbClr val="002060"/>
                </a:solidFill>
              </a:rPr>
              <a:t>. The purchase order contains additional information entered on the client (customer name etc.). Therefore, the request is a POST accompanied by the XML, or JSON,  representation of the purchase order.</a:t>
            </a:r>
            <a:endParaRPr lang="en-GB" sz="1400" dirty="0">
              <a:solidFill>
                <a:srgbClr val="002060"/>
              </a:solidFill>
            </a:endParaRPr>
          </a:p>
        </p:txBody>
      </p:sp>
    </p:spTree>
    <p:extLst>
      <p:ext uri="{BB962C8B-B14F-4D97-AF65-F5344CB8AC3E}">
        <p14:creationId xmlns:p14="http://schemas.microsoft.com/office/powerpoint/2010/main" val="379799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3DA98F-D984-F347-A2B0-3F4DE0A9FBDF}"/>
              </a:ext>
            </a:extLst>
          </p:cNvPr>
          <p:cNvSpPr>
            <a:spLocks noGrp="1"/>
          </p:cNvSpPr>
          <p:nvPr>
            <p:ph type="body" idx="1"/>
          </p:nvPr>
        </p:nvSpPr>
        <p:spPr/>
        <p:txBody>
          <a:bodyPr/>
          <a:lstStyle/>
          <a:p>
            <a:r>
              <a:rPr lang="en-US" sz="4000" dirty="0"/>
              <a:t>Servlets</a:t>
            </a:r>
          </a:p>
        </p:txBody>
      </p:sp>
    </p:spTree>
    <p:extLst>
      <p:ext uri="{BB962C8B-B14F-4D97-AF65-F5344CB8AC3E}">
        <p14:creationId xmlns:p14="http://schemas.microsoft.com/office/powerpoint/2010/main" val="128420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Servlets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48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t>Servlet technology is primarily designed for use with the HTTP protocol of the Web.</a:t>
            </a:r>
          </a:p>
          <a:p>
            <a:pPr>
              <a:buFont typeface="Arial" panose="020B0604020202020204" pitchFamily="34" charset="0"/>
              <a:buChar char="•"/>
            </a:pPr>
            <a:r>
              <a:rPr lang="en-US" altLang="en-US" sz="2000" dirty="0"/>
              <a:t>Servlets are Java programs that run on a Web server. Java servlets can be used to process client requests or produce dynamic Web pages.</a:t>
            </a:r>
            <a:r>
              <a:rPr lang="en-US" altLang="en-US" sz="2000" dirty="0">
                <a:latin typeface="Courier" pitchFamily="2" charset="0"/>
              </a:rPr>
              <a:t> </a:t>
            </a:r>
          </a:p>
        </p:txBody>
      </p:sp>
    </p:spTree>
    <p:extLst>
      <p:ext uri="{BB962C8B-B14F-4D97-AF65-F5344CB8AC3E}">
        <p14:creationId xmlns:p14="http://schemas.microsoft.com/office/powerpoint/2010/main" val="45136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HTTP and HTML</a:t>
            </a:r>
          </a:p>
        </p:txBody>
      </p:sp>
      <p:pic>
        <p:nvPicPr>
          <p:cNvPr id="6" name="Picture 5" descr="Shape&#10;&#10;Description automatically generated with medium confidence">
            <a:extLst>
              <a:ext uri="{FF2B5EF4-FFF2-40B4-BE49-F238E27FC236}">
                <a16:creationId xmlns:a16="http://schemas.microsoft.com/office/drawing/2014/main" id="{20CB2417-0B8A-EA44-9A10-49E14B4E80A8}"/>
              </a:ext>
            </a:extLst>
          </p:cNvPr>
          <p:cNvPicPr>
            <a:picLocks noChangeAspect="1"/>
          </p:cNvPicPr>
          <p:nvPr/>
        </p:nvPicPr>
        <p:blipFill>
          <a:blip r:embed="rId2"/>
          <a:stretch>
            <a:fillRect/>
          </a:stretch>
        </p:blipFill>
        <p:spPr>
          <a:xfrm>
            <a:off x="579269" y="1235576"/>
            <a:ext cx="7700211" cy="2942897"/>
          </a:xfrm>
          <a:prstGeom prst="rect">
            <a:avLst/>
          </a:prstGeom>
        </p:spPr>
      </p:pic>
    </p:spTree>
    <p:extLst>
      <p:ext uri="{BB962C8B-B14F-4D97-AF65-F5344CB8AC3E}">
        <p14:creationId xmlns:p14="http://schemas.microsoft.com/office/powerpoint/2010/main" val="298768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CGI</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Aft>
                <a:spcPts val="1200"/>
              </a:spcAft>
              <a:buFont typeface="Arial" panose="020B0604020202020204" pitchFamily="34" charset="0"/>
              <a:buChar char="•"/>
            </a:pPr>
            <a:r>
              <a:rPr lang="en-US" altLang="en-US" sz="2000" dirty="0"/>
              <a:t>The Common Gateway Interface, or CGI, was proposed to generate dynamic Web contents.</a:t>
            </a:r>
          </a:p>
          <a:p>
            <a:pPr>
              <a:spcAft>
                <a:spcPts val="1200"/>
              </a:spcAft>
              <a:buFont typeface="Arial" panose="020B0604020202020204" pitchFamily="34" charset="0"/>
              <a:buChar char="•"/>
            </a:pPr>
            <a:r>
              <a:rPr lang="en-US" altLang="en-US" sz="2000" dirty="0"/>
              <a:t>The interface provides a standard framework for Web servers to interact with external programs, known as the CGI programs. </a:t>
            </a:r>
          </a:p>
        </p:txBody>
      </p:sp>
    </p:spTree>
    <p:extLst>
      <p:ext uri="{BB962C8B-B14F-4D97-AF65-F5344CB8AC3E}">
        <p14:creationId xmlns:p14="http://schemas.microsoft.com/office/powerpoint/2010/main" val="165868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CGI</a:t>
            </a:r>
          </a:p>
        </p:txBody>
      </p:sp>
      <p:pic>
        <p:nvPicPr>
          <p:cNvPr id="5" name="Picture 4" descr="Shape&#10;&#10;Description automatically generated with medium confidence">
            <a:extLst>
              <a:ext uri="{FF2B5EF4-FFF2-40B4-BE49-F238E27FC236}">
                <a16:creationId xmlns:a16="http://schemas.microsoft.com/office/drawing/2014/main" id="{BC26141C-8440-ED4B-ADD6-41071E1D9613}"/>
              </a:ext>
            </a:extLst>
          </p:cNvPr>
          <p:cNvPicPr>
            <a:picLocks noChangeAspect="1"/>
          </p:cNvPicPr>
          <p:nvPr/>
        </p:nvPicPr>
        <p:blipFill>
          <a:blip r:embed="rId2"/>
          <a:stretch>
            <a:fillRect/>
          </a:stretch>
        </p:blipFill>
        <p:spPr>
          <a:xfrm>
            <a:off x="904122" y="1077828"/>
            <a:ext cx="7050505" cy="3701515"/>
          </a:xfrm>
          <a:prstGeom prst="rect">
            <a:avLst/>
          </a:prstGeom>
        </p:spPr>
      </p:pic>
    </p:spTree>
    <p:extLst>
      <p:ext uri="{BB962C8B-B14F-4D97-AF65-F5344CB8AC3E}">
        <p14:creationId xmlns:p14="http://schemas.microsoft.com/office/powerpoint/2010/main" val="103215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Get and POST</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36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Aft>
                <a:spcPts val="1200"/>
              </a:spcAft>
              <a:buFont typeface="Arial" panose="020B0604020202020204" pitchFamily="34" charset="0"/>
              <a:buChar char="•"/>
            </a:pPr>
            <a:r>
              <a:rPr lang="en-US" altLang="en-US" sz="2000" dirty="0"/>
              <a:t>The two most common HTTP requests, also known as methods, are GET and POST. </a:t>
            </a:r>
          </a:p>
          <a:p>
            <a:pPr>
              <a:spcAft>
                <a:spcPts val="1200"/>
              </a:spcAft>
              <a:buFont typeface="Arial" panose="020B0604020202020204" pitchFamily="34" charset="0"/>
              <a:buChar char="•"/>
            </a:pPr>
            <a:r>
              <a:rPr lang="en-US" altLang="en-US" sz="2000" dirty="0"/>
              <a:t>The Web browser issues a request using a URL or an HTML form to trigger the Web server to execute a CGI program. </a:t>
            </a:r>
          </a:p>
          <a:p>
            <a:pPr>
              <a:spcAft>
                <a:spcPts val="1200"/>
              </a:spcAft>
              <a:buFont typeface="Arial" panose="020B0604020202020204" pitchFamily="34" charset="0"/>
              <a:buChar char="•"/>
            </a:pPr>
            <a:r>
              <a:rPr lang="en-US" altLang="en-US" sz="2000" dirty="0"/>
              <a:t>When issuing a CGI request directly from a URL, the GET method is used. This URL is known as a query string. </a:t>
            </a:r>
          </a:p>
        </p:txBody>
      </p:sp>
    </p:spTree>
    <p:extLst>
      <p:ext uri="{BB962C8B-B14F-4D97-AF65-F5344CB8AC3E}">
        <p14:creationId xmlns:p14="http://schemas.microsoft.com/office/powerpoint/2010/main" val="3852994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CGI Query String</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76474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spcAft>
                <a:spcPts val="1200"/>
              </a:spcAft>
              <a:buFont typeface="Monotype Sorts" pitchFamily="2" charset="2"/>
              <a:buNone/>
            </a:pPr>
            <a:r>
              <a:rPr lang="en-US" altLang="en-US" sz="2000" dirty="0"/>
              <a:t>The URL query string consists of the location of the CGI program, parameters and their values. </a:t>
            </a:r>
          </a:p>
          <a:p>
            <a:pPr marL="0" indent="0">
              <a:spcAft>
                <a:spcPts val="1200"/>
              </a:spcAft>
              <a:buFont typeface="Monotype Sorts" pitchFamily="2" charset="2"/>
              <a:buNone/>
            </a:pPr>
            <a:r>
              <a:rPr lang="en-US" altLang="en-US" sz="1800" dirty="0">
                <a:solidFill>
                  <a:srgbClr val="00B050"/>
                </a:solidFill>
                <a:latin typeface="Courier New" panose="02070309020205020404" pitchFamily="49" charset="0"/>
                <a:cs typeface="Courier New" panose="02070309020205020404" pitchFamily="49" charset="0"/>
              </a:rPr>
              <a:t>http://www.webserverhost.com/cgi-bin/  getBalance.cgi?accountId=scott+smith&amp;password=tiger </a:t>
            </a:r>
          </a:p>
          <a:p>
            <a:pPr marL="0" indent="0">
              <a:spcAft>
                <a:spcPts val="1200"/>
              </a:spcAft>
              <a:buFont typeface="Monotype Sorts" pitchFamily="2" charset="2"/>
              <a:buNone/>
            </a:pPr>
            <a:r>
              <a:rPr lang="en-US" altLang="en-US" sz="2000" dirty="0"/>
              <a:t>The ? symbol separates the program from the parameters. The parameter name and value are associated using the = symbol. The parameter pairs are separated using the &amp; symbol. The + symbol denotes a space character. </a:t>
            </a:r>
          </a:p>
        </p:txBody>
      </p:sp>
    </p:spTree>
    <p:extLst>
      <p:ext uri="{BB962C8B-B14F-4D97-AF65-F5344CB8AC3E}">
        <p14:creationId xmlns:p14="http://schemas.microsoft.com/office/powerpoint/2010/main" val="3790722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HTML Forms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369311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HTML forms enable you to submit data to the Web server in a convenient form.</a:t>
            </a:r>
          </a:p>
          <a:p>
            <a:pPr>
              <a:spcBef>
                <a:spcPct val="50000"/>
              </a:spcBef>
            </a:pPr>
            <a:r>
              <a:rPr lang="en-US" altLang="en-US" sz="2000" dirty="0"/>
              <a:t>The form can contain text fields, text area, check boxes, combo boxes, lists, radio buttons, and buttons. </a:t>
            </a:r>
          </a:p>
        </p:txBody>
      </p:sp>
      <p:pic>
        <p:nvPicPr>
          <p:cNvPr id="5" name="Picture 10">
            <a:extLst>
              <a:ext uri="{FF2B5EF4-FFF2-40B4-BE49-F238E27FC236}">
                <a16:creationId xmlns:a16="http://schemas.microsoft.com/office/drawing/2014/main" id="{4D085255-AF89-5A4C-B063-2598E048B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375" y="901311"/>
            <a:ext cx="3966028" cy="3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43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3DA98F-D984-F347-A2B0-3F4DE0A9FBDF}"/>
              </a:ext>
            </a:extLst>
          </p:cNvPr>
          <p:cNvSpPr>
            <a:spLocks noGrp="1"/>
          </p:cNvSpPr>
          <p:nvPr>
            <p:ph type="body" idx="1"/>
          </p:nvPr>
        </p:nvSpPr>
        <p:spPr/>
        <p:txBody>
          <a:bodyPr/>
          <a:lstStyle/>
          <a:p>
            <a:r>
              <a:rPr lang="en-US" sz="4000" dirty="0"/>
              <a:t>Web Services</a:t>
            </a:r>
          </a:p>
        </p:txBody>
      </p:sp>
    </p:spTree>
    <p:extLst>
      <p:ext uri="{BB962C8B-B14F-4D97-AF65-F5344CB8AC3E}">
        <p14:creationId xmlns:p14="http://schemas.microsoft.com/office/powerpoint/2010/main" val="564274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CGI to Java Servlets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1600" dirty="0"/>
              <a:t>Java servlets are Java programs. </a:t>
            </a:r>
          </a:p>
          <a:p>
            <a:pPr>
              <a:spcBef>
                <a:spcPct val="50000"/>
              </a:spcBef>
            </a:pPr>
            <a:r>
              <a:rPr lang="en-US" altLang="en-US" sz="1600" dirty="0"/>
              <a:t>They function like CGI programs. </a:t>
            </a:r>
          </a:p>
          <a:p>
            <a:pPr>
              <a:spcBef>
                <a:spcPct val="50000"/>
              </a:spcBef>
            </a:pPr>
            <a:r>
              <a:rPr lang="en-US" altLang="en-US" sz="1600" dirty="0"/>
              <a:t>They are executed upon the request from Web browser. </a:t>
            </a:r>
          </a:p>
          <a:p>
            <a:pPr>
              <a:spcBef>
                <a:spcPct val="50000"/>
              </a:spcBef>
            </a:pPr>
            <a:r>
              <a:rPr lang="en-US" altLang="en-US" sz="1600" dirty="0"/>
              <a:t>All the servlets run inside a servlet container. A servlet container is also referred to as a servlet server, or a servlet engine. </a:t>
            </a:r>
          </a:p>
          <a:p>
            <a:pPr>
              <a:spcBef>
                <a:spcPct val="50000"/>
              </a:spcBef>
            </a:pPr>
            <a:r>
              <a:rPr lang="en-US" altLang="en-US" sz="1600" dirty="0"/>
              <a:t>A servlet container is a single process that runs a JVM. </a:t>
            </a:r>
          </a:p>
          <a:p>
            <a:pPr>
              <a:spcBef>
                <a:spcPct val="50000"/>
              </a:spcBef>
            </a:pPr>
            <a:r>
              <a:rPr lang="en-US" altLang="en-US" sz="1600" dirty="0"/>
              <a:t>The JVM creates a thread to handle each servlet. Java threads have much less overhead than full-brown processes. </a:t>
            </a:r>
          </a:p>
          <a:p>
            <a:pPr>
              <a:spcBef>
                <a:spcPct val="50000"/>
              </a:spcBef>
            </a:pPr>
            <a:r>
              <a:rPr lang="en-US" altLang="en-US" sz="1600" dirty="0"/>
              <a:t>All the threads share the same memory allocated to the JVM. </a:t>
            </a:r>
          </a:p>
        </p:txBody>
      </p:sp>
    </p:spTree>
    <p:extLst>
      <p:ext uri="{BB962C8B-B14F-4D97-AF65-F5344CB8AC3E}">
        <p14:creationId xmlns:p14="http://schemas.microsoft.com/office/powerpoint/2010/main" val="321501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Servlet API</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540000" y="1008315"/>
            <a:ext cx="6809295" cy="5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altLang="en-US" sz="1600" dirty="0"/>
              <a:t>The servlet API provides the interfaces and classes that support servlets. These interfaces and classes are grouped into two packages: </a:t>
            </a:r>
            <a:r>
              <a:rPr lang="en-US" altLang="en-US" sz="1600" dirty="0">
                <a:solidFill>
                  <a:srgbClr val="FF0000"/>
                </a:solidFill>
              </a:rPr>
              <a:t>javax.servlet</a:t>
            </a:r>
            <a:r>
              <a:rPr lang="en-US" altLang="en-US" sz="1600" dirty="0"/>
              <a:t>, and </a:t>
            </a:r>
            <a:r>
              <a:rPr lang="en-US" altLang="en-US" sz="1600" dirty="0">
                <a:solidFill>
                  <a:srgbClr val="FF0000"/>
                </a:solidFill>
              </a:rPr>
              <a:t>javax.servlet.http</a:t>
            </a:r>
            <a:r>
              <a:rPr lang="en-US" altLang="en-US" sz="1600" dirty="0"/>
              <a:t>.</a:t>
            </a:r>
          </a:p>
        </p:txBody>
      </p:sp>
      <p:pic>
        <p:nvPicPr>
          <p:cNvPr id="5" name="Picture 4" descr="Diagram&#10;&#10;Description automatically generated">
            <a:extLst>
              <a:ext uri="{FF2B5EF4-FFF2-40B4-BE49-F238E27FC236}">
                <a16:creationId xmlns:a16="http://schemas.microsoft.com/office/drawing/2014/main" id="{3774C403-E8B0-B148-9C44-80AD88A8D501}"/>
              </a:ext>
            </a:extLst>
          </p:cNvPr>
          <p:cNvPicPr>
            <a:picLocks noChangeAspect="1"/>
          </p:cNvPicPr>
          <p:nvPr/>
        </p:nvPicPr>
        <p:blipFill>
          <a:blip r:embed="rId2"/>
          <a:stretch>
            <a:fillRect/>
          </a:stretch>
        </p:blipFill>
        <p:spPr>
          <a:xfrm>
            <a:off x="1962526" y="2039232"/>
            <a:ext cx="5218948" cy="2924268"/>
          </a:xfrm>
          <a:prstGeom prst="rect">
            <a:avLst/>
          </a:prstGeom>
        </p:spPr>
      </p:pic>
    </p:spTree>
    <p:extLst>
      <p:ext uri="{BB962C8B-B14F-4D97-AF65-F5344CB8AC3E}">
        <p14:creationId xmlns:p14="http://schemas.microsoft.com/office/powerpoint/2010/main" val="28082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Servlet Interface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84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buNone/>
            </a:pPr>
            <a:r>
              <a:rPr lang="en-US" altLang="en-US" sz="1200" dirty="0">
                <a:solidFill>
                  <a:schemeClr val="bg2"/>
                </a:solidFill>
                <a:latin typeface="Courier New" panose="02070309020205020404" pitchFamily="49" charset="0"/>
                <a:cs typeface="Courier New" panose="02070309020205020404" pitchFamily="49" charset="0"/>
              </a:rPr>
              <a:t>/**Invoked for every servlet constructed*/</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public void init(ServletConfig p0) throws ServletException;</a:t>
            </a:r>
          </a:p>
          <a:p>
            <a:pPr marL="0" indent="0">
              <a:buNone/>
            </a:pPr>
            <a:endParaRPr lang="en-US" alt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altLang="en-US" sz="1200" dirty="0">
                <a:solidFill>
                  <a:schemeClr val="bg2"/>
                </a:solidFill>
                <a:latin typeface="Courier New" panose="02070309020205020404" pitchFamily="49" charset="0"/>
                <a:cs typeface="Courier New" panose="02070309020205020404" pitchFamily="49" charset="0"/>
              </a:rPr>
              <a:t>/**Invoked to respond to incoming requests*/</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public void service(ServletRequest p0, ServletResponse p1) </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  throws ServletException, IOException;</a:t>
            </a:r>
          </a:p>
          <a:p>
            <a:pPr marL="0" indent="0">
              <a:buNone/>
            </a:pPr>
            <a:endParaRPr lang="en-US" alt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altLang="en-US" sz="1200" dirty="0">
                <a:solidFill>
                  <a:schemeClr val="bg2"/>
                </a:solidFill>
                <a:latin typeface="Courier New" panose="02070309020205020404" pitchFamily="49" charset="0"/>
                <a:cs typeface="Courier New" panose="02070309020205020404" pitchFamily="49" charset="0"/>
              </a:rPr>
              <a:t>/**Invoked to release resource by the servlet*/</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public void destroy();</a:t>
            </a:r>
          </a:p>
          <a:p>
            <a:pPr marL="0" indent="0">
              <a:buNone/>
            </a:pPr>
            <a:endParaRPr lang="en-US" alt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altLang="en-US" sz="1200" dirty="0">
                <a:solidFill>
                  <a:schemeClr val="bg2"/>
                </a:solidFill>
                <a:latin typeface="Courier New" panose="02070309020205020404" pitchFamily="49" charset="0"/>
                <a:cs typeface="Courier New" panose="02070309020205020404" pitchFamily="49" charset="0"/>
              </a:rPr>
              <a:t>/**Return information about the servlet*/</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public String getServletInfo();</a:t>
            </a:r>
          </a:p>
          <a:p>
            <a:pPr marL="0" indent="0">
              <a:buNone/>
            </a:pPr>
            <a:endParaRPr lang="en-US" alt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altLang="en-US" sz="1200" dirty="0">
                <a:solidFill>
                  <a:schemeClr val="bg2"/>
                </a:solidFill>
                <a:latin typeface="Courier New" panose="02070309020205020404" pitchFamily="49" charset="0"/>
                <a:cs typeface="Courier New" panose="02070309020205020404" pitchFamily="49" charset="0"/>
              </a:rPr>
              <a:t>/**Return configuration objects of the servlet*/</a:t>
            </a:r>
          </a:p>
          <a:p>
            <a:pPr marL="0" indent="0">
              <a:buNone/>
            </a:pPr>
            <a:r>
              <a:rPr lang="en-US" altLang="en-US" sz="1200" dirty="0">
                <a:solidFill>
                  <a:srgbClr val="00B050"/>
                </a:solidFill>
                <a:latin typeface="Courier New" panose="02070309020205020404" pitchFamily="49" charset="0"/>
                <a:cs typeface="Courier New" panose="02070309020205020404" pitchFamily="49" charset="0"/>
              </a:rPr>
              <a:t>public ServletConfig getServletConfig();</a:t>
            </a:r>
          </a:p>
        </p:txBody>
      </p:sp>
    </p:spTree>
    <p:extLst>
      <p:ext uri="{BB962C8B-B14F-4D97-AF65-F5344CB8AC3E}">
        <p14:creationId xmlns:p14="http://schemas.microsoft.com/office/powerpoint/2010/main" val="2860011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Servlet Life-Cycle</a:t>
            </a:r>
          </a:p>
        </p:txBody>
      </p:sp>
      <p:pic>
        <p:nvPicPr>
          <p:cNvPr id="5" name="Picture 4" descr="Graphical user interface, text&#10;&#10;Description automatically generated">
            <a:extLst>
              <a:ext uri="{FF2B5EF4-FFF2-40B4-BE49-F238E27FC236}">
                <a16:creationId xmlns:a16="http://schemas.microsoft.com/office/drawing/2014/main" id="{76674317-4A1D-4F43-B29F-93032A457E19}"/>
              </a:ext>
            </a:extLst>
          </p:cNvPr>
          <p:cNvPicPr>
            <a:picLocks noChangeAspect="1"/>
          </p:cNvPicPr>
          <p:nvPr/>
        </p:nvPicPr>
        <p:blipFill>
          <a:blip r:embed="rId2"/>
          <a:stretch>
            <a:fillRect/>
          </a:stretch>
        </p:blipFill>
        <p:spPr>
          <a:xfrm>
            <a:off x="938463" y="1602827"/>
            <a:ext cx="7267074" cy="1712953"/>
          </a:xfrm>
          <a:prstGeom prst="rect">
            <a:avLst/>
          </a:prstGeom>
        </p:spPr>
      </p:pic>
    </p:spTree>
    <p:extLst>
      <p:ext uri="{BB962C8B-B14F-4D97-AF65-F5344CB8AC3E}">
        <p14:creationId xmlns:p14="http://schemas.microsoft.com/office/powerpoint/2010/main" val="338588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Servlet Life-Cycle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342900" indent="-342900">
              <a:spcBef>
                <a:spcPct val="50000"/>
              </a:spcBef>
              <a:buFont typeface="+mj-lt"/>
              <a:buAutoNum type="arabicPeriod"/>
            </a:pPr>
            <a:r>
              <a:rPr lang="en-US" altLang="en-US" sz="1800" dirty="0"/>
              <a:t>The init method is called when the servlet is first created and is not called again as long as the servlet is not destroyed. This resembles the applet’s init method, which is invoked when the applet is created, and is not invoked again as long as applet is not destroyed.</a:t>
            </a:r>
          </a:p>
          <a:p>
            <a:pPr marL="342900" indent="-342900">
              <a:spcBef>
                <a:spcPct val="50000"/>
              </a:spcBef>
              <a:buFont typeface="+mj-lt"/>
              <a:buAutoNum type="arabicPeriod"/>
            </a:pPr>
            <a:r>
              <a:rPr lang="en-US" altLang="en-US" sz="1800" dirty="0"/>
              <a:t>The service method is invoked each time the server receives a request for the servlet. The server spawns a new thread and invokes service.  </a:t>
            </a:r>
          </a:p>
          <a:p>
            <a:pPr marL="342900" indent="-342900">
              <a:spcBef>
                <a:spcPct val="50000"/>
              </a:spcBef>
              <a:buFont typeface="+mj-lt"/>
              <a:buAutoNum type="arabicPeriod"/>
            </a:pPr>
            <a:r>
              <a:rPr lang="en-US" altLang="en-US" sz="1800" dirty="0"/>
              <a:t>The destroy method is invoked once all threads within the servlet's service method have exited or after a timeout period has passed. This method releases resources for the servlet.</a:t>
            </a:r>
          </a:p>
        </p:txBody>
      </p:sp>
    </p:spTree>
    <p:extLst>
      <p:ext uri="{BB962C8B-B14F-4D97-AF65-F5344CB8AC3E}">
        <p14:creationId xmlns:p14="http://schemas.microsoft.com/office/powerpoint/2010/main" val="2908858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 class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8377411"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1600" dirty="0"/>
              <a:t>The HttpServlet class defines a servlet for the HTTP protocol.</a:t>
            </a:r>
          </a:p>
          <a:p>
            <a:pPr>
              <a:spcBef>
                <a:spcPct val="50000"/>
              </a:spcBef>
            </a:pPr>
            <a:r>
              <a:rPr lang="en-US" altLang="en-US" sz="1600" dirty="0"/>
              <a:t>It extends GenericServlet and implements the service method.</a:t>
            </a:r>
          </a:p>
          <a:p>
            <a:pPr>
              <a:spcBef>
                <a:spcPct val="50000"/>
              </a:spcBef>
            </a:pPr>
            <a:r>
              <a:rPr lang="en-US" altLang="en-US" sz="1600" dirty="0"/>
              <a:t>The service method is implemented as a dispatcher of HTTP requests. </a:t>
            </a:r>
          </a:p>
          <a:p>
            <a:pPr>
              <a:spcBef>
                <a:spcPct val="50000"/>
              </a:spcBef>
            </a:pPr>
            <a:r>
              <a:rPr lang="en-US" altLang="en-US" sz="1600" dirty="0"/>
              <a:t>The HTTP requests are processed in the following methods: </a:t>
            </a:r>
            <a:r>
              <a:rPr lang="en-US" altLang="en-US" sz="1600" dirty="0">
                <a:solidFill>
                  <a:srgbClr val="FF0000"/>
                </a:solidFill>
              </a:rPr>
              <a:t>doGet</a:t>
            </a:r>
            <a:r>
              <a:rPr lang="en-US" altLang="en-US" sz="1600" dirty="0"/>
              <a:t>, </a:t>
            </a:r>
            <a:r>
              <a:rPr lang="en-US" altLang="en-US" sz="1600" dirty="0">
                <a:solidFill>
                  <a:srgbClr val="FF0000"/>
                </a:solidFill>
              </a:rPr>
              <a:t>doPost</a:t>
            </a:r>
            <a:r>
              <a:rPr lang="en-US" altLang="en-US" sz="1600" dirty="0"/>
              <a:t>, </a:t>
            </a:r>
            <a:r>
              <a:rPr lang="en-US" altLang="en-US" sz="1600" dirty="0">
                <a:solidFill>
                  <a:srgbClr val="FF0000"/>
                </a:solidFill>
              </a:rPr>
              <a:t>doDelete</a:t>
            </a:r>
            <a:r>
              <a:rPr lang="en-US" altLang="en-US" sz="1600" dirty="0"/>
              <a:t>, </a:t>
            </a:r>
            <a:r>
              <a:rPr lang="en-US" altLang="en-US" sz="1600" dirty="0">
                <a:solidFill>
                  <a:srgbClr val="FF0000"/>
                </a:solidFill>
              </a:rPr>
              <a:t>doPut</a:t>
            </a:r>
            <a:r>
              <a:rPr lang="en-US" altLang="en-US" sz="1600" dirty="0"/>
              <a:t>, </a:t>
            </a:r>
            <a:r>
              <a:rPr lang="en-US" altLang="en-US" sz="1600" dirty="0">
                <a:solidFill>
                  <a:srgbClr val="FF0000"/>
                </a:solidFill>
              </a:rPr>
              <a:t>doOptions</a:t>
            </a:r>
            <a:r>
              <a:rPr lang="en-US" altLang="en-US" sz="1600" dirty="0"/>
              <a:t>, and </a:t>
            </a:r>
            <a:r>
              <a:rPr lang="en-US" altLang="en-US" sz="1600" dirty="0">
                <a:solidFill>
                  <a:srgbClr val="FF0000"/>
                </a:solidFill>
              </a:rPr>
              <a:t>doTrace</a:t>
            </a:r>
            <a:r>
              <a:rPr lang="en-US" altLang="en-US" sz="1600" dirty="0"/>
              <a:t>. All these methods have the same signature as follows:</a:t>
            </a:r>
          </a:p>
          <a:p>
            <a:pPr marL="0" indent="0">
              <a:spcBef>
                <a:spcPct val="50000"/>
              </a:spcBef>
              <a:buNone/>
            </a:pPr>
            <a:endParaRPr lang="en-US" altLang="en-US" sz="1400" dirty="0">
              <a:solidFill>
                <a:srgbClr val="00B050"/>
              </a:solidFill>
              <a:latin typeface="Courier New" panose="02070309020205020404" pitchFamily="49" charset="0"/>
              <a:cs typeface="Courier New" panose="02070309020205020404" pitchFamily="49" charset="0"/>
            </a:endParaRPr>
          </a:p>
          <a:p>
            <a:pPr marL="0" indent="0">
              <a:spcBef>
                <a:spcPct val="50000"/>
              </a:spcBef>
              <a:buNone/>
            </a:pPr>
            <a:r>
              <a:rPr lang="en-US" altLang="en-US" sz="1400" dirty="0">
                <a:solidFill>
                  <a:srgbClr val="00B050"/>
                </a:solidFill>
                <a:latin typeface="Courier New" panose="02070309020205020404" pitchFamily="49" charset="0"/>
                <a:cs typeface="Courier New" panose="02070309020205020404" pitchFamily="49" charset="0"/>
              </a:rPr>
              <a:t>protected void doXxx(HttpServletRequest req, HttpServletResponse resp)  	throws ServletException, java.io.IOException</a:t>
            </a:r>
          </a:p>
        </p:txBody>
      </p:sp>
    </p:spTree>
    <p:extLst>
      <p:ext uri="{BB962C8B-B14F-4D97-AF65-F5344CB8AC3E}">
        <p14:creationId xmlns:p14="http://schemas.microsoft.com/office/powerpoint/2010/main" val="50058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 class</a:t>
            </a:r>
          </a:p>
        </p:txBody>
      </p:sp>
      <p:pic>
        <p:nvPicPr>
          <p:cNvPr id="5" name="Picture 4" descr="Text&#10;&#10;Description automatically generated">
            <a:extLst>
              <a:ext uri="{FF2B5EF4-FFF2-40B4-BE49-F238E27FC236}">
                <a16:creationId xmlns:a16="http://schemas.microsoft.com/office/drawing/2014/main" id="{4DE17DBB-59BA-0A43-B104-9A695238DF67}"/>
              </a:ext>
            </a:extLst>
          </p:cNvPr>
          <p:cNvPicPr>
            <a:picLocks noChangeAspect="1"/>
          </p:cNvPicPr>
          <p:nvPr/>
        </p:nvPicPr>
        <p:blipFill>
          <a:blip r:embed="rId2"/>
          <a:stretch>
            <a:fillRect/>
          </a:stretch>
        </p:blipFill>
        <p:spPr>
          <a:xfrm>
            <a:off x="980891" y="1181977"/>
            <a:ext cx="6896967" cy="3158795"/>
          </a:xfrm>
          <a:prstGeom prst="rect">
            <a:avLst/>
          </a:prstGeom>
        </p:spPr>
      </p:pic>
    </p:spTree>
    <p:extLst>
      <p:ext uri="{BB962C8B-B14F-4D97-AF65-F5344CB8AC3E}">
        <p14:creationId xmlns:p14="http://schemas.microsoft.com/office/powerpoint/2010/main" val="1863057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HTTPServletRequest interface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37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Every doXxx method in the HttpServlet class has an argument of the HttpServletRequest type, which is an object that contains HTTP request information including parameter name and values, attributes, and an input stream.</a:t>
            </a:r>
          </a:p>
          <a:p>
            <a:pPr>
              <a:spcBef>
                <a:spcPct val="50000"/>
              </a:spcBef>
            </a:pPr>
            <a:r>
              <a:rPr lang="en-US" altLang="en-US" sz="2000" dirty="0"/>
              <a:t>HttpServletRequest is a sub-interface of ServeletRequest. ServletRequest defines a more general interface to provide information for all kinds of clients.</a:t>
            </a:r>
          </a:p>
        </p:txBody>
      </p:sp>
    </p:spTree>
    <p:extLst>
      <p:ext uri="{BB962C8B-B14F-4D97-AF65-F5344CB8AC3E}">
        <p14:creationId xmlns:p14="http://schemas.microsoft.com/office/powerpoint/2010/main" val="361471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HTTPServletRequest interface</a:t>
            </a:r>
          </a:p>
        </p:txBody>
      </p:sp>
      <p:pic>
        <p:nvPicPr>
          <p:cNvPr id="5" name="Picture 4" descr="Text&#10;&#10;Description automatically generated">
            <a:extLst>
              <a:ext uri="{FF2B5EF4-FFF2-40B4-BE49-F238E27FC236}">
                <a16:creationId xmlns:a16="http://schemas.microsoft.com/office/drawing/2014/main" id="{1FE8AEB6-778A-954C-AEB8-7E4E4B68AD5A}"/>
              </a:ext>
            </a:extLst>
          </p:cNvPr>
          <p:cNvPicPr>
            <a:picLocks noChangeAspect="1"/>
          </p:cNvPicPr>
          <p:nvPr/>
        </p:nvPicPr>
        <p:blipFill>
          <a:blip r:embed="rId2"/>
          <a:stretch>
            <a:fillRect/>
          </a:stretch>
        </p:blipFill>
        <p:spPr>
          <a:xfrm>
            <a:off x="1334214" y="792553"/>
            <a:ext cx="6475572" cy="4170947"/>
          </a:xfrm>
          <a:prstGeom prst="rect">
            <a:avLst/>
          </a:prstGeom>
        </p:spPr>
      </p:pic>
    </p:spTree>
    <p:extLst>
      <p:ext uri="{BB962C8B-B14F-4D97-AF65-F5344CB8AC3E}">
        <p14:creationId xmlns:p14="http://schemas.microsoft.com/office/powerpoint/2010/main" val="2711912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HTTPServletResponse Interface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Every doXxx method in the HttpServlet class has an argument of the HttpServletResponse type, which is an object that assists a servlet in sending a response to the client.</a:t>
            </a:r>
          </a:p>
          <a:p>
            <a:pPr>
              <a:spcBef>
                <a:spcPct val="50000"/>
              </a:spcBef>
            </a:pPr>
            <a:r>
              <a:rPr lang="en-US" altLang="en-US" sz="2000" dirty="0"/>
              <a:t>HttpServletResponse is a sub-interface of ServeletResponse. ServletRequest defines a more general interface for sending output to the client.</a:t>
            </a:r>
          </a:p>
        </p:txBody>
      </p:sp>
    </p:spTree>
    <p:extLst>
      <p:ext uri="{BB962C8B-B14F-4D97-AF65-F5344CB8AC3E}">
        <p14:creationId xmlns:p14="http://schemas.microsoft.com/office/powerpoint/2010/main" val="136421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Web Services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ts val="600"/>
              </a:spcBef>
            </a:pPr>
            <a:r>
              <a:rPr lang="en-US" sz="1400" dirty="0">
                <a:solidFill>
                  <a:srgbClr val="002060"/>
                </a:solidFill>
              </a:rPr>
              <a:t>A Web service is an application accessible to other applications over the Web.</a:t>
            </a:r>
          </a:p>
          <a:p>
            <a:pPr>
              <a:spcBef>
                <a:spcPts val="600"/>
              </a:spcBef>
            </a:pPr>
            <a:r>
              <a:rPr lang="en-GB" sz="1400" dirty="0">
                <a:solidFill>
                  <a:srgbClr val="002060"/>
                </a:solidFill>
              </a:rPr>
              <a:t>Defined by W3C as </a:t>
            </a:r>
            <a:r>
              <a:rPr lang="en-US" sz="1400" dirty="0">
                <a:solidFill>
                  <a:srgbClr val="002060"/>
                </a:solidFill>
              </a:rPr>
              <a:t>"a software application identified by a URI, whose interfaces and bindings are capable of being defined, described, and discovered as XML artifacts.</a:t>
            </a:r>
          </a:p>
          <a:p>
            <a:pPr>
              <a:spcBef>
                <a:spcPts val="600"/>
              </a:spcBef>
            </a:pPr>
            <a:r>
              <a:rPr lang="en-US" sz="1400" dirty="0">
                <a:solidFill>
                  <a:srgbClr val="002060"/>
                </a:solidFill>
              </a:rPr>
              <a:t>A Web service supports direct </a:t>
            </a:r>
            <a:r>
              <a:rPr lang="en-GB" sz="1400" dirty="0">
                <a:solidFill>
                  <a:srgbClr val="002060"/>
                </a:solidFill>
              </a:rPr>
              <a:t>interactions</a:t>
            </a:r>
            <a:r>
              <a:rPr lang="en-US" sz="1400" dirty="0">
                <a:solidFill>
                  <a:srgbClr val="002060"/>
                </a:solidFill>
              </a:rPr>
              <a:t> with other software agents using XML-based messages exchanged via Internet-based </a:t>
            </a:r>
            <a:r>
              <a:rPr lang="en-GB" sz="1400" dirty="0">
                <a:solidFill>
                  <a:srgbClr val="002060"/>
                </a:solidFill>
              </a:rPr>
              <a:t>protocols“</a:t>
            </a:r>
          </a:p>
          <a:p>
            <a:pPr>
              <a:spcBef>
                <a:spcPts val="600"/>
              </a:spcBef>
            </a:pPr>
            <a:r>
              <a:rPr lang="en-US" sz="1400" dirty="0">
                <a:solidFill>
                  <a:srgbClr val="002060"/>
                </a:solidFill>
              </a:rPr>
              <a:t>Web services should be "services“ similar to those in conventional middleware.</a:t>
            </a:r>
          </a:p>
          <a:p>
            <a:pPr>
              <a:spcBef>
                <a:spcPts val="600"/>
              </a:spcBef>
            </a:pPr>
            <a:r>
              <a:rPr lang="en-US" sz="1400" dirty="0">
                <a:solidFill>
                  <a:srgbClr val="002060"/>
                </a:solidFill>
              </a:rPr>
              <a:t>They should be described and advertised so that it is possible to write clients that bind and interact with them</a:t>
            </a:r>
          </a:p>
        </p:txBody>
      </p:sp>
    </p:spTree>
    <p:extLst>
      <p:ext uri="{BB962C8B-B14F-4D97-AF65-F5344CB8AC3E}">
        <p14:creationId xmlns:p14="http://schemas.microsoft.com/office/powerpoint/2010/main" val="3735755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HTTPServletResponse Interface</a:t>
            </a:r>
          </a:p>
        </p:txBody>
      </p:sp>
      <p:pic>
        <p:nvPicPr>
          <p:cNvPr id="5" name="Picture 4" descr="Text&#10;&#10;Description automatically generated">
            <a:extLst>
              <a:ext uri="{FF2B5EF4-FFF2-40B4-BE49-F238E27FC236}">
                <a16:creationId xmlns:a16="http://schemas.microsoft.com/office/drawing/2014/main" id="{8357D7D6-1D25-3F42-8FA2-1843698DE711}"/>
              </a:ext>
            </a:extLst>
          </p:cNvPr>
          <p:cNvPicPr>
            <a:picLocks noChangeAspect="1"/>
          </p:cNvPicPr>
          <p:nvPr/>
        </p:nvPicPr>
        <p:blipFill>
          <a:blip r:embed="rId2"/>
          <a:stretch>
            <a:fillRect/>
          </a:stretch>
        </p:blipFill>
        <p:spPr>
          <a:xfrm>
            <a:off x="780700" y="1567115"/>
            <a:ext cx="7582600" cy="2371222"/>
          </a:xfrm>
          <a:prstGeom prst="rect">
            <a:avLst/>
          </a:prstGeom>
        </p:spPr>
      </p:pic>
    </p:spTree>
    <p:extLst>
      <p:ext uri="{BB962C8B-B14F-4D97-AF65-F5344CB8AC3E}">
        <p14:creationId xmlns:p14="http://schemas.microsoft.com/office/powerpoint/2010/main" val="3096007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Creating Servlets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39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t>To write a Java servlet, you define a class that extends the HttpServlet class.</a:t>
            </a:r>
          </a:p>
          <a:p>
            <a:pPr>
              <a:buFont typeface="Arial" panose="020B0604020202020204" pitchFamily="34" charset="0"/>
              <a:buChar char="•"/>
            </a:pPr>
            <a:r>
              <a:rPr lang="en-US" altLang="en-US" sz="2000" dirty="0"/>
              <a:t>A servlet engine (e.g., Tomcat) controls the servlets using the init, doGet, doPost, destroy, and other methods.</a:t>
            </a:r>
          </a:p>
          <a:p>
            <a:pPr>
              <a:buFont typeface="Arial" panose="020B0604020202020204" pitchFamily="34" charset="0"/>
              <a:buChar char="•"/>
            </a:pPr>
            <a:r>
              <a:rPr lang="en-US" altLang="en-US" sz="2000" dirty="0"/>
              <a:t>By default, the doGet and doPost methods do nothing.</a:t>
            </a:r>
          </a:p>
          <a:p>
            <a:pPr lvl="1"/>
            <a:r>
              <a:rPr lang="en-US" altLang="en-US" sz="1700" dirty="0"/>
              <a:t>To handle the GET request, you need to override the doGet method.</a:t>
            </a:r>
          </a:p>
          <a:p>
            <a:pPr lvl="1"/>
            <a:r>
              <a:rPr lang="en-US" altLang="en-US" sz="1700" dirty="0"/>
              <a:t>To handle the POST request, you need to override the doPost method.</a:t>
            </a:r>
          </a:p>
          <a:p>
            <a:pPr>
              <a:buFont typeface="Arial" panose="020B0604020202020204" pitchFamily="34" charset="0"/>
              <a:buChar char="•"/>
            </a:pPr>
            <a:endParaRPr lang="en-US" altLang="en-US" sz="2000" dirty="0"/>
          </a:p>
        </p:txBody>
      </p:sp>
    </p:spTree>
    <p:extLst>
      <p:ext uri="{BB962C8B-B14F-4D97-AF65-F5344CB8AC3E}">
        <p14:creationId xmlns:p14="http://schemas.microsoft.com/office/powerpoint/2010/main" val="242501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a:xfrm>
            <a:off x="540000" y="180000"/>
            <a:ext cx="8010442" cy="747713"/>
          </a:xfrm>
        </p:spPr>
        <p:txBody>
          <a:bodyPr/>
          <a:lstStyle/>
          <a:p>
            <a:r>
              <a:rPr lang="en-US" dirty="0"/>
              <a:t>Dynamic Programming using Servlets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Many dynamic Web applications use databases to store and manage data. </a:t>
            </a:r>
          </a:p>
          <a:p>
            <a:pPr>
              <a:spcBef>
                <a:spcPct val="50000"/>
              </a:spcBef>
            </a:pPr>
            <a:r>
              <a:rPr lang="en-US" altLang="en-US" sz="2000" dirty="0"/>
              <a:t>Servlets can connect to any relational database via </a:t>
            </a:r>
            <a:r>
              <a:rPr lang="en-US" altLang="en-US" sz="2000" dirty="0">
                <a:solidFill>
                  <a:srgbClr val="FF0000"/>
                </a:solidFill>
              </a:rPr>
              <a:t>JDBC </a:t>
            </a:r>
            <a:r>
              <a:rPr lang="en-US" altLang="en-US" sz="2000" dirty="0">
                <a:solidFill>
                  <a:srgbClr val="002060"/>
                </a:solidFill>
              </a:rPr>
              <a:t>(Java Database Connectivity). </a:t>
            </a:r>
          </a:p>
          <a:p>
            <a:pPr>
              <a:spcBef>
                <a:spcPct val="50000"/>
              </a:spcBef>
            </a:pPr>
            <a:r>
              <a:rPr lang="en-US" altLang="en-US" sz="2000" dirty="0"/>
              <a:t>Connecting a servlet to a database is no different from connecting a Java application to a database. </a:t>
            </a:r>
          </a:p>
          <a:p>
            <a:pPr>
              <a:spcBef>
                <a:spcPct val="50000"/>
              </a:spcBef>
            </a:pPr>
            <a:r>
              <a:rPr lang="en-US" altLang="en-US" sz="2000" dirty="0"/>
              <a:t>If you know Java servlets and JDBC, you can combine them together to develop web-based interactive applications or services relatively easily.</a:t>
            </a:r>
          </a:p>
          <a:p>
            <a:pPr>
              <a:spcBef>
                <a:spcPct val="50000"/>
              </a:spcBef>
            </a:pPr>
            <a:r>
              <a:rPr lang="en-US" altLang="en-US" sz="2000" dirty="0"/>
              <a:t>BUT – its easier using </a:t>
            </a:r>
            <a:r>
              <a:rPr lang="en-US" altLang="en-US" sz="2000" dirty="0">
                <a:solidFill>
                  <a:srgbClr val="FF0000"/>
                </a:solidFill>
              </a:rPr>
              <a:t>Spring!</a:t>
            </a:r>
            <a:r>
              <a:rPr lang="en-US" altLang="en-US" sz="2000" dirty="0"/>
              <a:t> </a:t>
            </a:r>
          </a:p>
        </p:txBody>
      </p:sp>
    </p:spTree>
    <p:extLst>
      <p:ext uri="{BB962C8B-B14F-4D97-AF65-F5344CB8AC3E}">
        <p14:creationId xmlns:p14="http://schemas.microsoft.com/office/powerpoint/2010/main" val="1674420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Sessions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1600" dirty="0"/>
              <a:t>Web servers use Hyper-Text Transport Protocol (HTTP). </a:t>
            </a:r>
          </a:p>
          <a:p>
            <a:pPr>
              <a:spcBef>
                <a:spcPct val="50000"/>
              </a:spcBef>
            </a:pPr>
            <a:r>
              <a:rPr lang="en-US" altLang="en-US" sz="1600" dirty="0"/>
              <a:t>HTTP is a stateless protocol. The HTTP Web server cannot associate requests from a client together.</a:t>
            </a:r>
          </a:p>
          <a:p>
            <a:pPr>
              <a:spcBef>
                <a:spcPct val="50000"/>
              </a:spcBef>
            </a:pPr>
            <a:r>
              <a:rPr lang="en-US" altLang="en-US" sz="1600" dirty="0"/>
              <a:t>Each request is treated independently by the Web server. This protocol works fine for simple Web browsing, where each request typically results in an HTML file, or a text file being sent back to the client. Such simple requests are isolated.</a:t>
            </a:r>
          </a:p>
          <a:p>
            <a:pPr>
              <a:spcBef>
                <a:spcPct val="50000"/>
              </a:spcBef>
            </a:pPr>
            <a:r>
              <a:rPr lang="en-US" altLang="en-US" sz="1600" dirty="0"/>
              <a:t>However, the requests in interactive web applications or services are often related. </a:t>
            </a:r>
          </a:p>
        </p:txBody>
      </p:sp>
    </p:spTree>
    <p:extLst>
      <p:ext uri="{BB962C8B-B14F-4D97-AF65-F5344CB8AC3E}">
        <p14:creationId xmlns:p14="http://schemas.microsoft.com/office/powerpoint/2010/main" val="2103569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Sessions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t>A session can be defined as a series of related interactions between a single client and the Web server over a period of time.</a:t>
            </a:r>
          </a:p>
          <a:p>
            <a:pPr>
              <a:buFont typeface="Arial" panose="020B0604020202020204" pitchFamily="34" charset="0"/>
              <a:buChar char="•"/>
            </a:pPr>
            <a:r>
              <a:rPr lang="en-US" altLang="en-US" sz="2000" dirty="0"/>
              <a:t>To track data among requests in a session is known as session tracking</a:t>
            </a:r>
          </a:p>
          <a:p>
            <a:pPr>
              <a:buFont typeface="Arial" panose="020B0604020202020204" pitchFamily="34" charset="0"/>
              <a:buChar char="•"/>
            </a:pPr>
            <a:r>
              <a:rPr lang="en-US" altLang="en-US" sz="2000" dirty="0"/>
              <a:t>Techniques:</a:t>
            </a:r>
          </a:p>
          <a:p>
            <a:pPr lvl="1"/>
            <a:r>
              <a:rPr lang="en-US" altLang="en-US" sz="1700" dirty="0"/>
              <a:t>Hidden values</a:t>
            </a:r>
          </a:p>
          <a:p>
            <a:pPr lvl="1"/>
            <a:r>
              <a:rPr lang="en-US" altLang="en-US" sz="1700" dirty="0"/>
              <a:t>Cookies</a:t>
            </a:r>
          </a:p>
          <a:p>
            <a:pPr lvl="1"/>
            <a:r>
              <a:rPr lang="en-US" altLang="en-US" sz="1700" dirty="0"/>
              <a:t>Servlet API session tracking tools</a:t>
            </a:r>
          </a:p>
        </p:txBody>
      </p:sp>
    </p:spTree>
    <p:extLst>
      <p:ext uri="{BB962C8B-B14F-4D97-AF65-F5344CB8AC3E}">
        <p14:creationId xmlns:p14="http://schemas.microsoft.com/office/powerpoint/2010/main" val="373103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Session Tracking: Cookies</a:t>
            </a:r>
          </a:p>
        </p:txBody>
      </p:sp>
      <p:pic>
        <p:nvPicPr>
          <p:cNvPr id="5" name="Picture 4" descr="Graphical user interface, text, application&#10;&#10;Description automatically generated">
            <a:extLst>
              <a:ext uri="{FF2B5EF4-FFF2-40B4-BE49-F238E27FC236}">
                <a16:creationId xmlns:a16="http://schemas.microsoft.com/office/drawing/2014/main" id="{9EF56CFB-D8B7-D04A-91FB-0A92408C8B04}"/>
              </a:ext>
            </a:extLst>
          </p:cNvPr>
          <p:cNvPicPr>
            <a:picLocks noChangeAspect="1"/>
          </p:cNvPicPr>
          <p:nvPr/>
        </p:nvPicPr>
        <p:blipFill>
          <a:blip r:embed="rId2"/>
          <a:stretch>
            <a:fillRect/>
          </a:stretch>
        </p:blipFill>
        <p:spPr>
          <a:xfrm>
            <a:off x="927802" y="1272619"/>
            <a:ext cx="7288395" cy="3395634"/>
          </a:xfrm>
          <a:prstGeom prst="rect">
            <a:avLst/>
          </a:prstGeom>
        </p:spPr>
      </p:pic>
    </p:spTree>
    <p:extLst>
      <p:ext uri="{BB962C8B-B14F-4D97-AF65-F5344CB8AC3E}">
        <p14:creationId xmlns:p14="http://schemas.microsoft.com/office/powerpoint/2010/main" val="3594247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Session Tracking: Cookies</a:t>
            </a:r>
          </a:p>
        </p:txBody>
      </p:sp>
      <p:sp>
        <p:nvSpPr>
          <p:cNvPr id="4" name="Rectangle 3">
            <a:extLst>
              <a:ext uri="{FF2B5EF4-FFF2-40B4-BE49-F238E27FC236}">
                <a16:creationId xmlns:a16="http://schemas.microsoft.com/office/drawing/2014/main" id="{B5EA7B9D-9E1C-D540-9266-804F24A22FD7}"/>
              </a:ext>
            </a:extLst>
          </p:cNvPr>
          <p:cNvSpPr txBox="1">
            <a:spLocks noChangeArrowheads="1"/>
          </p:cNvSpPr>
          <p:nvPr/>
        </p:nvSpPr>
        <p:spPr bwMode="auto">
          <a:xfrm>
            <a:off x="429705" y="1216861"/>
            <a:ext cx="6809295" cy="374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t>To send a cookie to a browser use the </a:t>
            </a:r>
            <a:r>
              <a:rPr lang="en-US" altLang="en-US" sz="2000" dirty="0" err="1"/>
              <a:t>addCookie</a:t>
            </a:r>
            <a:r>
              <a:rPr lang="en-US" altLang="en-US" sz="2000" dirty="0"/>
              <a:t>() function in HttpServletResponse</a:t>
            </a:r>
          </a:p>
          <a:p>
            <a:pPr>
              <a:buFont typeface="Arial" panose="020B0604020202020204" pitchFamily="34" charset="0"/>
              <a:buChar char="•"/>
            </a:pPr>
            <a:r>
              <a:rPr lang="en-US" altLang="en-US" sz="2000" dirty="0"/>
              <a:t>To obtain cookies from a server use the </a:t>
            </a:r>
            <a:r>
              <a:rPr lang="en-US" altLang="en-US" sz="2000" dirty="0" err="1"/>
              <a:t>getCookies</a:t>
            </a:r>
            <a:r>
              <a:rPr lang="en-US" altLang="en-US" sz="2000" dirty="0"/>
              <a:t>() function in HttpServletRequest  </a:t>
            </a:r>
            <a:endParaRPr lang="en-US" altLang="en-US" sz="1700" dirty="0"/>
          </a:p>
        </p:txBody>
      </p:sp>
    </p:spTree>
    <p:extLst>
      <p:ext uri="{BB962C8B-B14F-4D97-AF65-F5344CB8AC3E}">
        <p14:creationId xmlns:p14="http://schemas.microsoft.com/office/powerpoint/2010/main" val="2730121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HTTPSession class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The problems of session tracking with hidden data and cookies are that data are not secured </a:t>
            </a:r>
            <a:r>
              <a:rPr lang="en-US" altLang="en-US" sz="2000" dirty="0" err="1"/>
              <a:t>andit</a:t>
            </a:r>
            <a:r>
              <a:rPr lang="en-US" altLang="en-US" sz="2000" dirty="0"/>
              <a:t> is difficult to deal with large set of data. </a:t>
            </a:r>
          </a:p>
          <a:p>
            <a:pPr>
              <a:spcBef>
                <a:spcPct val="50000"/>
              </a:spcBef>
            </a:pPr>
            <a:r>
              <a:rPr lang="en-US" altLang="en-US" sz="2000" dirty="0"/>
              <a:t>Java servlet API provides a session tracking tool, which enables tracking of a large set of data.</a:t>
            </a:r>
          </a:p>
          <a:p>
            <a:pPr>
              <a:spcBef>
                <a:spcPct val="50000"/>
              </a:spcBef>
            </a:pPr>
            <a:r>
              <a:rPr lang="en-US" altLang="en-US" sz="2000" dirty="0"/>
              <a:t>Data can be stored as objects. Data are kept on the server-side, so they are secure. </a:t>
            </a:r>
          </a:p>
        </p:txBody>
      </p:sp>
    </p:spTree>
    <p:extLst>
      <p:ext uri="{BB962C8B-B14F-4D97-AF65-F5344CB8AC3E}">
        <p14:creationId xmlns:p14="http://schemas.microsoft.com/office/powerpoint/2010/main" val="1374408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HTTPSession class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788904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spcBef>
                <a:spcPct val="50000"/>
              </a:spcBef>
            </a:pPr>
            <a:r>
              <a:rPr lang="en-US" altLang="en-US" sz="2000" dirty="0"/>
              <a:t>To use the Java servlet API for session tracking, first create a session object using the getSession method in the HttpServletRequest interface like this:</a:t>
            </a:r>
          </a:p>
          <a:p>
            <a:pPr marL="0" indent="0">
              <a:spcBef>
                <a:spcPct val="50000"/>
              </a:spcBef>
              <a:buNone/>
            </a:pPr>
            <a:r>
              <a:rPr lang="en-US" altLang="en-US" sz="1600" dirty="0">
                <a:solidFill>
                  <a:srgbClr val="00B050"/>
                </a:solidFill>
                <a:latin typeface="Courier New" panose="02070309020205020404" pitchFamily="49" charset="0"/>
                <a:cs typeface="Courier New" panose="02070309020205020404" pitchFamily="49" charset="0"/>
              </a:rPr>
              <a:t>		HttpSession session = request.getSession(true);</a:t>
            </a:r>
          </a:p>
          <a:p>
            <a:pPr>
              <a:spcBef>
                <a:spcPct val="50000"/>
              </a:spcBef>
            </a:pPr>
            <a:r>
              <a:rPr lang="en-US" altLang="en-US" sz="2000" dirty="0"/>
              <a:t>This obtains the session or creates a new session if the client does not have a session on the server. </a:t>
            </a:r>
          </a:p>
          <a:p>
            <a:pPr>
              <a:spcBef>
                <a:spcPct val="50000"/>
              </a:spcBef>
            </a:pPr>
            <a:r>
              <a:rPr lang="en-US" altLang="en-US" sz="2000" dirty="0"/>
              <a:t>The HttpSession class provides the methods for reading and storing data to the session, and for manipulating the session.</a:t>
            </a:r>
          </a:p>
        </p:txBody>
      </p:sp>
    </p:spTree>
    <p:extLst>
      <p:ext uri="{BB962C8B-B14F-4D97-AF65-F5344CB8AC3E}">
        <p14:creationId xmlns:p14="http://schemas.microsoft.com/office/powerpoint/2010/main" val="1876482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The HTTPSession class</a:t>
            </a:r>
          </a:p>
        </p:txBody>
      </p:sp>
      <p:pic>
        <p:nvPicPr>
          <p:cNvPr id="5" name="Picture 4" descr="Text&#10;&#10;Description automatically generated">
            <a:extLst>
              <a:ext uri="{FF2B5EF4-FFF2-40B4-BE49-F238E27FC236}">
                <a16:creationId xmlns:a16="http://schemas.microsoft.com/office/drawing/2014/main" id="{0232D293-F965-BD42-ABE5-1436650D6094}"/>
              </a:ext>
            </a:extLst>
          </p:cNvPr>
          <p:cNvPicPr>
            <a:picLocks noChangeAspect="1"/>
          </p:cNvPicPr>
          <p:nvPr/>
        </p:nvPicPr>
        <p:blipFill>
          <a:blip r:embed="rId2"/>
          <a:stretch>
            <a:fillRect/>
          </a:stretch>
        </p:blipFill>
        <p:spPr>
          <a:xfrm>
            <a:off x="1302354" y="927713"/>
            <a:ext cx="6254041" cy="4012786"/>
          </a:xfrm>
          <a:prstGeom prst="rect">
            <a:avLst/>
          </a:prstGeom>
        </p:spPr>
      </p:pic>
    </p:spTree>
    <p:extLst>
      <p:ext uri="{BB962C8B-B14F-4D97-AF65-F5344CB8AC3E}">
        <p14:creationId xmlns:p14="http://schemas.microsoft.com/office/powerpoint/2010/main" val="245673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Web Service Protocols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49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buNone/>
            </a:pPr>
            <a:r>
              <a:rPr lang="en-US" sz="1600" dirty="0">
                <a:solidFill>
                  <a:srgbClr val="002060"/>
                </a:solidFill>
              </a:rPr>
              <a:t>Defined by W3C (world wide web consortium)</a:t>
            </a:r>
          </a:p>
          <a:p>
            <a:pPr marL="0" indent="0">
              <a:buNone/>
            </a:pPr>
            <a:endParaRPr lang="en-US" sz="1600" dirty="0">
              <a:solidFill>
                <a:srgbClr val="002060"/>
              </a:solidFill>
            </a:endParaRPr>
          </a:p>
          <a:p>
            <a:pPr marL="0" indent="0">
              <a:buNone/>
            </a:pPr>
            <a:r>
              <a:rPr lang="en-US" sz="1600" dirty="0">
                <a:solidFill>
                  <a:srgbClr val="002060"/>
                </a:solidFill>
              </a:rPr>
              <a:t>"a standardized way of integrating Web-based applications using the XML, SOAP, WSDL, and UDDI open standards over an Internet protocol backbone. XML is used to tag the data, SOAP is used to transfer the data, WSDL is used for describing the services available, and UDDI is used for listing what services are available“</a:t>
            </a:r>
          </a:p>
          <a:p>
            <a:endParaRPr lang="en-US" sz="1600" dirty="0">
              <a:solidFill>
                <a:srgbClr val="002060"/>
              </a:solidFill>
            </a:endParaRPr>
          </a:p>
          <a:p>
            <a:r>
              <a:rPr lang="en-US" sz="1600" dirty="0">
                <a:solidFill>
                  <a:srgbClr val="FF0000"/>
                </a:solidFill>
              </a:rPr>
              <a:t>SOAP</a:t>
            </a:r>
            <a:r>
              <a:rPr lang="en-US" sz="1600" dirty="0">
                <a:solidFill>
                  <a:srgbClr val="002060"/>
                </a:solidFill>
              </a:rPr>
              <a:t>: Simple Object Access Protocol</a:t>
            </a:r>
          </a:p>
          <a:p>
            <a:r>
              <a:rPr lang="en-US" sz="1600" dirty="0">
                <a:solidFill>
                  <a:srgbClr val="FF0000"/>
                </a:solidFill>
              </a:rPr>
              <a:t>WSDL</a:t>
            </a:r>
            <a:r>
              <a:rPr lang="en-US" sz="1600" dirty="0">
                <a:solidFill>
                  <a:srgbClr val="002060"/>
                </a:solidFill>
              </a:rPr>
              <a:t>: Web Services Description Language</a:t>
            </a:r>
          </a:p>
          <a:p>
            <a:r>
              <a:rPr lang="en-US" sz="1600" dirty="0">
                <a:solidFill>
                  <a:srgbClr val="FF0000"/>
                </a:solidFill>
              </a:rPr>
              <a:t>UDDI</a:t>
            </a:r>
            <a:r>
              <a:rPr lang="en-US" sz="1600" dirty="0">
                <a:solidFill>
                  <a:srgbClr val="002060"/>
                </a:solidFill>
              </a:rPr>
              <a:t>: Universal Description, Discovery, and Integration</a:t>
            </a:r>
            <a:endParaRPr lang="en-GB" sz="1600" dirty="0">
              <a:solidFill>
                <a:srgbClr val="002060"/>
              </a:solidFill>
            </a:endParaRPr>
          </a:p>
          <a:p>
            <a:pPr>
              <a:buFont typeface="Arial" panose="020B0604020202020204" pitchFamily="34" charset="0"/>
              <a:buChar char="•"/>
            </a:pPr>
            <a:endParaRPr lang="en-US" altLang="en-US" sz="2000" dirty="0"/>
          </a:p>
          <a:p>
            <a:pPr>
              <a:buFont typeface="Arial" panose="020B0604020202020204" pitchFamily="34" charset="0"/>
              <a:buChar char="•"/>
            </a:pPr>
            <a:endParaRPr lang="en-US" altLang="en-US" sz="2000" dirty="0"/>
          </a:p>
        </p:txBody>
      </p:sp>
    </p:spTree>
    <p:extLst>
      <p:ext uri="{BB962C8B-B14F-4D97-AF65-F5344CB8AC3E}">
        <p14:creationId xmlns:p14="http://schemas.microsoft.com/office/powerpoint/2010/main" val="1253557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Next time ...</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533400" y="1304997"/>
            <a:ext cx="8610600" cy="113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a:buFont typeface="Arial" panose="020B0604020202020204" pitchFamily="34" charset="0"/>
              <a:buChar char="•"/>
            </a:pPr>
            <a:r>
              <a:rPr lang="en-US" altLang="en-US" sz="2000" dirty="0">
                <a:cs typeface="Courier New" panose="02070309020205020404" pitchFamily="49" charset="0"/>
              </a:rPr>
              <a:t>Introducing SpringBoot and JDBC</a:t>
            </a:r>
          </a:p>
          <a:p>
            <a:pPr marL="0" indent="0">
              <a:buNone/>
            </a:pPr>
            <a:endParaRPr lang="en-US" altLang="en-US" sz="2000" dirty="0">
              <a:cs typeface="Courier New" panose="02070309020205020404" pitchFamily="49" charset="0"/>
            </a:endParaRPr>
          </a:p>
        </p:txBody>
      </p:sp>
    </p:spTree>
    <p:extLst>
      <p:ext uri="{BB962C8B-B14F-4D97-AF65-F5344CB8AC3E}">
        <p14:creationId xmlns:p14="http://schemas.microsoft.com/office/powerpoint/2010/main" val="2766503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SOAP</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7009063"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altLang="en-US" sz="1400" dirty="0"/>
              <a:t>The W3C started working on SOAP in 1999. The current W3C recommendation is Version 1.2</a:t>
            </a:r>
          </a:p>
          <a:p>
            <a:r>
              <a:rPr lang="en-US" altLang="en-US" sz="1400" dirty="0"/>
              <a:t>SOAP covers the following four main areas:</a:t>
            </a:r>
          </a:p>
          <a:p>
            <a:pPr lvl="1">
              <a:spcBef>
                <a:spcPts val="1200"/>
              </a:spcBef>
            </a:pPr>
            <a:r>
              <a:rPr lang="en-US" altLang="en-US" sz="1200" dirty="0"/>
              <a:t>A message format for one-way communication describing how a message can be packed into an XML document</a:t>
            </a:r>
          </a:p>
          <a:p>
            <a:pPr lvl="1">
              <a:spcBef>
                <a:spcPts val="1200"/>
              </a:spcBef>
            </a:pPr>
            <a:r>
              <a:rPr lang="en-US" altLang="en-US" sz="1200" dirty="0"/>
              <a:t>A description of how a SOAP message (or the XML document that makes up a SOAP message) should be transported using HTTP (for Web based interaction) or SMTP (for e-mail-based interaction)</a:t>
            </a:r>
          </a:p>
          <a:p>
            <a:pPr lvl="1">
              <a:spcBef>
                <a:spcPts val="1200"/>
              </a:spcBef>
            </a:pPr>
            <a:r>
              <a:rPr lang="en-US" altLang="en-US" sz="1200" dirty="0"/>
              <a:t>A set of rules that must be followed when processing a SOAP message. It also specifies what parts of the messages should be read by whom and how to react in case the content is not understood</a:t>
            </a:r>
          </a:p>
          <a:p>
            <a:pPr lvl="1">
              <a:spcBef>
                <a:spcPts val="1200"/>
              </a:spcBef>
            </a:pPr>
            <a:r>
              <a:rPr lang="en-US" altLang="en-US" sz="1200" dirty="0"/>
              <a:t>A set of conventions on how to turn an RPC call into a SOAP message and back as well as how to implement the RPC style of interaction (how the client makes an RPC call, this is translated into a SOAP message, forwarded, turned into an RPC call at the server, the reply of the server converted into a SOAP message, sent to the client, and passed on to the client as the return of the RPC call)</a:t>
            </a:r>
          </a:p>
        </p:txBody>
      </p:sp>
    </p:spTree>
    <p:extLst>
      <p:ext uri="{BB962C8B-B14F-4D97-AF65-F5344CB8AC3E}">
        <p14:creationId xmlns:p14="http://schemas.microsoft.com/office/powerpoint/2010/main" val="201542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SOAP Messages</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4710706" cy="356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r>
              <a:rPr lang="en-US" sz="1400" dirty="0"/>
              <a:t>A SOAP message is an ordinary XML document containing the following elements:</a:t>
            </a:r>
          </a:p>
          <a:p>
            <a:r>
              <a:rPr lang="en-US" sz="1400" dirty="0">
                <a:solidFill>
                  <a:srgbClr val="FF0000"/>
                </a:solidFill>
              </a:rPr>
              <a:t>Envelope</a:t>
            </a:r>
            <a:r>
              <a:rPr lang="en-US" sz="1400" dirty="0"/>
              <a:t> − Defines the start and the end of the message. It is a mandatory element.</a:t>
            </a:r>
          </a:p>
          <a:p>
            <a:r>
              <a:rPr lang="en-US" sz="1400" dirty="0">
                <a:solidFill>
                  <a:srgbClr val="FF0000"/>
                </a:solidFill>
              </a:rPr>
              <a:t>Header</a:t>
            </a:r>
            <a:r>
              <a:rPr lang="en-US" sz="1400" dirty="0"/>
              <a:t> − Contains any optional attributes of the message used in processing the message, either at an intermediary point or at the ultimate end-point. It is an optional element.</a:t>
            </a:r>
          </a:p>
          <a:p>
            <a:r>
              <a:rPr lang="en-US" sz="1400" dirty="0">
                <a:solidFill>
                  <a:srgbClr val="FF0000"/>
                </a:solidFill>
              </a:rPr>
              <a:t>Body</a:t>
            </a:r>
            <a:r>
              <a:rPr lang="en-US" sz="1400" dirty="0"/>
              <a:t> − Contains the XML data comprising the message being sent. It is a mandatory element.</a:t>
            </a:r>
          </a:p>
          <a:p>
            <a:r>
              <a:rPr lang="en-US" sz="1400" dirty="0">
                <a:solidFill>
                  <a:srgbClr val="FF0000"/>
                </a:solidFill>
              </a:rPr>
              <a:t>Fault</a:t>
            </a:r>
            <a:r>
              <a:rPr lang="en-US" sz="1400" dirty="0"/>
              <a:t> − An optional Fault element that provides information about errors that occur while processing the message.</a:t>
            </a:r>
          </a:p>
        </p:txBody>
      </p:sp>
      <p:sp>
        <p:nvSpPr>
          <p:cNvPr id="5" name="AutoShape 4">
            <a:extLst>
              <a:ext uri="{FF2B5EF4-FFF2-40B4-BE49-F238E27FC236}">
                <a16:creationId xmlns:a16="http://schemas.microsoft.com/office/drawing/2014/main" id="{03496F34-971D-3947-B6A7-33CB0A6C9836}"/>
              </a:ext>
            </a:extLst>
          </p:cNvPr>
          <p:cNvSpPr>
            <a:spLocks noChangeArrowheads="1"/>
          </p:cNvSpPr>
          <p:nvPr/>
        </p:nvSpPr>
        <p:spPr bwMode="auto">
          <a:xfrm>
            <a:off x="5866063" y="490354"/>
            <a:ext cx="2848232" cy="4473146"/>
          </a:xfrm>
          <a:prstGeom prst="flowChartDocumen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sz="1600">
                <a:latin typeface="Comic Sans MS" panose="030F0702030302020204" pitchFamily="66" charset="0"/>
              </a:rPr>
              <a:t>SOAP Envelope</a:t>
            </a:r>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a:p>
            <a:pPr algn="l"/>
            <a:endParaRPr lang="en-US" altLang="en-US" sz="1400">
              <a:latin typeface="Comic Sans MS" panose="030F0702030302020204" pitchFamily="66" charset="0"/>
            </a:endParaRPr>
          </a:p>
        </p:txBody>
      </p:sp>
      <p:sp>
        <p:nvSpPr>
          <p:cNvPr id="6" name="Rectangle 5">
            <a:extLst>
              <a:ext uri="{FF2B5EF4-FFF2-40B4-BE49-F238E27FC236}">
                <a16:creationId xmlns:a16="http://schemas.microsoft.com/office/drawing/2014/main" id="{2D0B926A-4D9B-0243-A26F-E42EA226B272}"/>
              </a:ext>
            </a:extLst>
          </p:cNvPr>
          <p:cNvSpPr>
            <a:spLocks noChangeArrowheads="1"/>
          </p:cNvSpPr>
          <p:nvPr/>
        </p:nvSpPr>
        <p:spPr bwMode="auto">
          <a:xfrm>
            <a:off x="6094663" y="1064206"/>
            <a:ext cx="2441342" cy="1437797"/>
          </a:xfrm>
          <a:prstGeom prst="rect">
            <a:avLst/>
          </a:prstGeom>
          <a:solidFill>
            <a:srgbClr val="C0C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sz="1600" dirty="0">
                <a:latin typeface="Comic Sans MS" panose="030F0702030302020204" pitchFamily="66" charset="0"/>
              </a:rPr>
              <a:t>SOAP</a:t>
            </a:r>
            <a:r>
              <a:rPr lang="en-US" altLang="en-US" sz="1600" dirty="0"/>
              <a:t> </a:t>
            </a:r>
            <a:r>
              <a:rPr lang="en-US" altLang="en-US" sz="1600" dirty="0">
                <a:latin typeface="Comic Sans MS" panose="030F0702030302020204" pitchFamily="66" charset="0"/>
              </a:rPr>
              <a:t>header</a:t>
            </a:r>
          </a:p>
          <a:p>
            <a:pPr algn="l"/>
            <a:endParaRPr lang="en-US" altLang="en-US" sz="1600" dirty="0">
              <a:latin typeface="Comic Sans MS" panose="030F0702030302020204" pitchFamily="66" charset="0"/>
            </a:endParaRPr>
          </a:p>
          <a:p>
            <a:pPr algn="l"/>
            <a:endParaRPr lang="en-US" altLang="en-US" sz="1600" dirty="0">
              <a:latin typeface="Comic Sans MS" panose="030F0702030302020204" pitchFamily="66" charset="0"/>
            </a:endParaRPr>
          </a:p>
          <a:p>
            <a:pPr algn="l"/>
            <a:endParaRPr lang="en-US" altLang="en-US" sz="1600" dirty="0">
              <a:latin typeface="Comic Sans MS" panose="030F0702030302020204" pitchFamily="66" charset="0"/>
            </a:endParaRPr>
          </a:p>
          <a:p>
            <a:pPr algn="l"/>
            <a:endParaRPr lang="en-US" altLang="en-US" b="0" dirty="0"/>
          </a:p>
        </p:txBody>
      </p:sp>
      <p:sp>
        <p:nvSpPr>
          <p:cNvPr id="7" name="Rectangle 10">
            <a:extLst>
              <a:ext uri="{FF2B5EF4-FFF2-40B4-BE49-F238E27FC236}">
                <a16:creationId xmlns:a16="http://schemas.microsoft.com/office/drawing/2014/main" id="{D7834257-9D31-9249-A6E5-2FB0F96989D1}"/>
              </a:ext>
            </a:extLst>
          </p:cNvPr>
          <p:cNvSpPr>
            <a:spLocks noChangeArrowheads="1"/>
          </p:cNvSpPr>
          <p:nvPr/>
        </p:nvSpPr>
        <p:spPr bwMode="auto">
          <a:xfrm>
            <a:off x="6094663" y="2588206"/>
            <a:ext cx="2441342" cy="1437797"/>
          </a:xfrm>
          <a:prstGeom prst="rect">
            <a:avLst/>
          </a:prstGeom>
          <a:solidFill>
            <a:srgbClr val="C0C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en-US" sz="1600" dirty="0">
                <a:latin typeface="Comic Sans MS" panose="030F0702030302020204" pitchFamily="66" charset="0"/>
              </a:rPr>
              <a:t>SOAP</a:t>
            </a:r>
            <a:r>
              <a:rPr lang="en-US" altLang="en-US" sz="1600" dirty="0"/>
              <a:t> </a:t>
            </a:r>
            <a:r>
              <a:rPr lang="en-US" altLang="en-US" sz="1600" dirty="0">
                <a:latin typeface="Comic Sans MS" panose="030F0702030302020204" pitchFamily="66" charset="0"/>
              </a:rPr>
              <a:t>Body</a:t>
            </a:r>
          </a:p>
          <a:p>
            <a:pPr algn="l"/>
            <a:endParaRPr lang="en-US" altLang="en-US" sz="1600" dirty="0">
              <a:latin typeface="Comic Sans MS" panose="030F0702030302020204" pitchFamily="66" charset="0"/>
            </a:endParaRPr>
          </a:p>
          <a:p>
            <a:pPr algn="l"/>
            <a:endParaRPr lang="en-US" altLang="en-US" sz="1600" dirty="0">
              <a:latin typeface="Comic Sans MS" panose="030F0702030302020204" pitchFamily="66" charset="0"/>
            </a:endParaRPr>
          </a:p>
          <a:p>
            <a:pPr algn="l"/>
            <a:endParaRPr lang="en-US" altLang="en-US" sz="1600" dirty="0">
              <a:latin typeface="Comic Sans MS" panose="030F0702030302020204" pitchFamily="66" charset="0"/>
            </a:endParaRPr>
          </a:p>
          <a:p>
            <a:pPr algn="l"/>
            <a:endParaRPr lang="en-US" altLang="en-US" b="0" dirty="0"/>
          </a:p>
        </p:txBody>
      </p:sp>
      <p:grpSp>
        <p:nvGrpSpPr>
          <p:cNvPr id="8" name="Group 12">
            <a:extLst>
              <a:ext uri="{FF2B5EF4-FFF2-40B4-BE49-F238E27FC236}">
                <a16:creationId xmlns:a16="http://schemas.microsoft.com/office/drawing/2014/main" id="{1669D0B6-3BB8-174C-89A5-1A6780098FD7}"/>
              </a:ext>
            </a:extLst>
          </p:cNvPr>
          <p:cNvGrpSpPr>
            <a:grpSpLocks/>
          </p:cNvGrpSpPr>
          <p:nvPr/>
        </p:nvGrpSpPr>
        <p:grpSpPr bwMode="auto">
          <a:xfrm>
            <a:off x="6399462" y="3329832"/>
            <a:ext cx="1953073" cy="559144"/>
            <a:chOff x="2592" y="1632"/>
            <a:chExt cx="1152" cy="336"/>
          </a:xfrm>
        </p:grpSpPr>
        <p:sp>
          <p:nvSpPr>
            <p:cNvPr id="9" name="Rectangle 13">
              <a:extLst>
                <a:ext uri="{FF2B5EF4-FFF2-40B4-BE49-F238E27FC236}">
                  <a16:creationId xmlns:a16="http://schemas.microsoft.com/office/drawing/2014/main" id="{B56C9D8C-B6F4-FA4E-A408-54ECD41595ED}"/>
                </a:ext>
              </a:extLst>
            </p:cNvPr>
            <p:cNvSpPr>
              <a:spLocks noChangeArrowheads="1"/>
            </p:cNvSpPr>
            <p:nvPr/>
          </p:nvSpPr>
          <p:spPr bwMode="auto">
            <a:xfrm>
              <a:off x="2592" y="1632"/>
              <a:ext cx="1152" cy="336"/>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Rectangle 14">
              <a:extLst>
                <a:ext uri="{FF2B5EF4-FFF2-40B4-BE49-F238E27FC236}">
                  <a16:creationId xmlns:a16="http://schemas.microsoft.com/office/drawing/2014/main" id="{C3008B43-6BE2-BD41-B42A-5C339064B5BB}"/>
                </a:ext>
              </a:extLst>
            </p:cNvPr>
            <p:cNvSpPr>
              <a:spLocks noChangeArrowheads="1"/>
            </p:cNvSpPr>
            <p:nvPr/>
          </p:nvSpPr>
          <p:spPr bwMode="auto">
            <a:xfrm>
              <a:off x="2932" y="1679"/>
              <a:ext cx="430" cy="213"/>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600" dirty="0">
                  <a:latin typeface="Comic Sans MS" panose="030F0702030302020204" pitchFamily="66" charset="0"/>
                </a:rPr>
                <a:t>Fault</a:t>
              </a:r>
            </a:p>
          </p:txBody>
        </p:sp>
      </p:grpSp>
    </p:spTree>
    <p:extLst>
      <p:ext uri="{BB962C8B-B14F-4D97-AF65-F5344CB8AC3E}">
        <p14:creationId xmlns:p14="http://schemas.microsoft.com/office/powerpoint/2010/main" val="121097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SOAP Request Example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365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buNone/>
            </a:pPr>
            <a:r>
              <a:rPr lang="en-US" sz="1200" dirty="0">
                <a:solidFill>
                  <a:srgbClr val="00B050"/>
                </a:solidFill>
                <a:latin typeface="Courier New" panose="02070309020205020404" pitchFamily="49" charset="0"/>
                <a:cs typeface="Courier New" panose="02070309020205020404" pitchFamily="49" charset="0"/>
              </a:rPr>
              <a:t>&lt;?xml version="1.0"?&gt;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soap:Envelope</a:t>
            </a:r>
            <a:br>
              <a:rPr lang="en-US" sz="1200" dirty="0">
                <a:solidFill>
                  <a:srgbClr val="00B050"/>
                </a:solidFill>
                <a:latin typeface="Courier New" panose="02070309020205020404" pitchFamily="49" charset="0"/>
                <a:cs typeface="Courier New" panose="02070309020205020404" pitchFamily="49" charset="0"/>
              </a:rPr>
            </a:br>
            <a:r>
              <a:rPr lang="en-US" sz="1200" dirty="0" err="1">
                <a:solidFill>
                  <a:srgbClr val="00B050"/>
                </a:solidFill>
                <a:latin typeface="Courier New" panose="02070309020205020404" pitchFamily="49" charset="0"/>
                <a:cs typeface="Courier New" panose="02070309020205020404" pitchFamily="49" charset="0"/>
              </a:rPr>
              <a:t>xmlns:soap</a:t>
            </a:r>
            <a:r>
              <a:rPr lang="en-US" sz="1200" dirty="0">
                <a:solidFill>
                  <a:srgbClr val="00B050"/>
                </a:solidFill>
                <a:latin typeface="Courier New" panose="02070309020205020404" pitchFamily="49" charset="0"/>
                <a:cs typeface="Courier New" panose="02070309020205020404" pitchFamily="49" charset="0"/>
              </a:rPr>
              <a:t>="http://www.w3.org/2003/05/soap-envelope/"</a:t>
            </a:r>
            <a:br>
              <a:rPr lang="en-US" sz="1200" dirty="0">
                <a:solidFill>
                  <a:srgbClr val="00B050"/>
                </a:solidFill>
                <a:latin typeface="Courier New" panose="02070309020205020404" pitchFamily="49" charset="0"/>
                <a:cs typeface="Courier New" panose="02070309020205020404" pitchFamily="49" charset="0"/>
              </a:rPr>
            </a:br>
            <a:r>
              <a:rPr lang="en-US" sz="1200" dirty="0" err="1">
                <a:solidFill>
                  <a:srgbClr val="00B050"/>
                </a:solidFill>
                <a:latin typeface="Courier New" panose="02070309020205020404" pitchFamily="49" charset="0"/>
                <a:cs typeface="Courier New" panose="02070309020205020404" pitchFamily="49" charset="0"/>
              </a:rPr>
              <a:t>soap:encodingStyle</a:t>
            </a:r>
            <a:r>
              <a:rPr lang="en-US" sz="1200" dirty="0">
                <a:solidFill>
                  <a:srgbClr val="00B050"/>
                </a:solidFill>
                <a:latin typeface="Courier New" panose="02070309020205020404" pitchFamily="49" charset="0"/>
                <a:cs typeface="Courier New" panose="02070309020205020404" pitchFamily="49" charset="0"/>
              </a:rPr>
              <a:t>="http://www.w3.org/2003/05/soap-encoding"&gt;</a:t>
            </a:r>
            <a:br>
              <a:rPr lang="en-US" sz="1200" dirty="0">
                <a:solidFill>
                  <a:srgbClr val="00B050"/>
                </a:solidFill>
                <a:latin typeface="Courier New" panose="02070309020205020404" pitchFamily="49" charset="0"/>
                <a:cs typeface="Courier New" panose="02070309020205020404" pitchFamily="49" charset="0"/>
              </a:rPr>
            </a:br>
            <a:endParaRPr lang="en-US" sz="1200" dirty="0">
              <a:solidFill>
                <a:srgbClr val="00B050"/>
              </a:solidFill>
              <a:latin typeface="Courier New" panose="02070309020205020404" pitchFamily="49" charset="0"/>
              <a:cs typeface="Courier New" panose="02070309020205020404" pitchFamily="49" charset="0"/>
            </a:endParaRPr>
          </a:p>
          <a:p>
            <a:pPr marL="0" indent="0">
              <a:buNone/>
            </a:pPr>
            <a:r>
              <a:rPr lang="en-GB" sz="1200" dirty="0">
                <a:solidFill>
                  <a:srgbClr val="00B050"/>
                </a:solidFill>
                <a:latin typeface="Courier New" panose="02070309020205020404" pitchFamily="49" charset="0"/>
                <a:cs typeface="Courier New" panose="02070309020205020404" pitchFamily="49" charset="0"/>
              </a:rPr>
              <a:t>&lt;</a:t>
            </a:r>
            <a:r>
              <a:rPr lang="en-GB" sz="1200" dirty="0" err="1">
                <a:solidFill>
                  <a:srgbClr val="00B050"/>
                </a:solidFill>
                <a:latin typeface="Courier New" panose="02070309020205020404" pitchFamily="49" charset="0"/>
                <a:cs typeface="Courier New" panose="02070309020205020404" pitchFamily="49" charset="0"/>
              </a:rPr>
              <a:t>soap:Header</a:t>
            </a:r>
            <a:r>
              <a:rPr lang="en-GB" sz="1200" dirty="0">
                <a:solidFill>
                  <a:srgbClr val="00B050"/>
                </a:solidFill>
                <a:latin typeface="Courier New" panose="02070309020205020404" pitchFamily="49" charset="0"/>
                <a:cs typeface="Courier New" panose="02070309020205020404" pitchFamily="49" charset="0"/>
              </a:rPr>
              <a:t>&gt;</a:t>
            </a:r>
            <a:br>
              <a:rPr lang="en-GB" sz="1200" dirty="0">
                <a:solidFill>
                  <a:srgbClr val="00B050"/>
                </a:solidFill>
                <a:latin typeface="Courier New" panose="02070309020205020404" pitchFamily="49" charset="0"/>
                <a:cs typeface="Courier New" panose="02070309020205020404" pitchFamily="49" charset="0"/>
              </a:rPr>
            </a:br>
            <a:r>
              <a:rPr lang="en-GB" sz="1200" dirty="0">
                <a:solidFill>
                  <a:srgbClr val="00B050"/>
                </a:solidFill>
                <a:latin typeface="Courier New" panose="02070309020205020404" pitchFamily="49" charset="0"/>
                <a:cs typeface="Courier New" panose="02070309020205020404" pitchFamily="49" charset="0"/>
              </a:rPr>
              <a:t>  &lt;</a:t>
            </a:r>
            <a:r>
              <a:rPr lang="en-GB" sz="1200" dirty="0" err="1">
                <a:solidFill>
                  <a:srgbClr val="00B050"/>
                </a:solidFill>
                <a:latin typeface="Courier New" panose="02070309020205020404" pitchFamily="49" charset="0"/>
                <a:cs typeface="Courier New" panose="02070309020205020404" pitchFamily="49" charset="0"/>
              </a:rPr>
              <a:t>n:Trans</a:t>
            </a:r>
            <a:r>
              <a:rPr lang="en-GB" sz="1200" dirty="0">
                <a:solidFill>
                  <a:srgbClr val="00B050"/>
                </a:solidFill>
                <a:latin typeface="Courier New" panose="02070309020205020404" pitchFamily="49" charset="0"/>
                <a:cs typeface="Courier New" panose="02070309020205020404" pitchFamily="49" charset="0"/>
              </a:rPr>
              <a:t> </a:t>
            </a:r>
            <a:r>
              <a:rPr lang="en-GB" sz="1200" dirty="0" err="1">
                <a:solidFill>
                  <a:srgbClr val="00B050"/>
                </a:solidFill>
                <a:latin typeface="Courier New" panose="02070309020205020404" pitchFamily="49" charset="0"/>
                <a:cs typeface="Courier New" panose="02070309020205020404" pitchFamily="49" charset="0"/>
              </a:rPr>
              <a:t>xmlns:n</a:t>
            </a:r>
            <a:r>
              <a:rPr lang="en-GB" sz="1200" dirty="0">
                <a:solidFill>
                  <a:srgbClr val="00B050"/>
                </a:solidFill>
                <a:latin typeface="Courier New" panose="02070309020205020404" pitchFamily="49" charset="0"/>
                <a:cs typeface="Courier New" panose="02070309020205020404" pitchFamily="49" charset="0"/>
              </a:rPr>
              <a:t>="https://www.w3schools.com/transaction/"</a:t>
            </a:r>
            <a:br>
              <a:rPr lang="en-GB" sz="1200" dirty="0">
                <a:solidFill>
                  <a:srgbClr val="00B050"/>
                </a:solidFill>
                <a:latin typeface="Courier New" panose="02070309020205020404" pitchFamily="49" charset="0"/>
                <a:cs typeface="Courier New" panose="02070309020205020404" pitchFamily="49" charset="0"/>
              </a:rPr>
            </a:br>
            <a:r>
              <a:rPr lang="en-GB" sz="1200" dirty="0">
                <a:solidFill>
                  <a:srgbClr val="00B050"/>
                </a:solidFill>
                <a:latin typeface="Courier New" panose="02070309020205020404" pitchFamily="49" charset="0"/>
                <a:cs typeface="Courier New" panose="02070309020205020404" pitchFamily="49" charset="0"/>
              </a:rPr>
              <a:t>  </a:t>
            </a:r>
            <a:r>
              <a:rPr lang="en-GB" sz="1200" dirty="0" err="1">
                <a:solidFill>
                  <a:srgbClr val="00B050"/>
                </a:solidFill>
                <a:latin typeface="Courier New" panose="02070309020205020404" pitchFamily="49" charset="0"/>
                <a:cs typeface="Courier New" panose="02070309020205020404" pitchFamily="49" charset="0"/>
              </a:rPr>
              <a:t>soap:mustUnderstand</a:t>
            </a:r>
            <a:r>
              <a:rPr lang="en-GB" sz="1200" dirty="0">
                <a:solidFill>
                  <a:srgbClr val="00B050"/>
                </a:solidFill>
                <a:latin typeface="Courier New" panose="02070309020205020404" pitchFamily="49" charset="0"/>
                <a:cs typeface="Courier New" panose="02070309020205020404" pitchFamily="49" charset="0"/>
              </a:rPr>
              <a:t>="1"&gt;234</a:t>
            </a:r>
            <a:br>
              <a:rPr lang="en-GB" sz="1200" dirty="0">
                <a:solidFill>
                  <a:srgbClr val="00B050"/>
                </a:solidFill>
                <a:latin typeface="Courier New" panose="02070309020205020404" pitchFamily="49" charset="0"/>
                <a:cs typeface="Courier New" panose="02070309020205020404" pitchFamily="49" charset="0"/>
              </a:rPr>
            </a:br>
            <a:r>
              <a:rPr lang="en-GB" sz="1200" dirty="0">
                <a:solidFill>
                  <a:srgbClr val="00B050"/>
                </a:solidFill>
                <a:latin typeface="Courier New" panose="02070309020205020404" pitchFamily="49" charset="0"/>
                <a:cs typeface="Courier New" panose="02070309020205020404" pitchFamily="49" charset="0"/>
              </a:rPr>
              <a:t>  &lt;/</a:t>
            </a:r>
            <a:r>
              <a:rPr lang="en-GB" sz="1200" dirty="0" err="1">
                <a:solidFill>
                  <a:srgbClr val="00B050"/>
                </a:solidFill>
                <a:latin typeface="Courier New" panose="02070309020205020404" pitchFamily="49" charset="0"/>
                <a:cs typeface="Courier New" panose="02070309020205020404" pitchFamily="49" charset="0"/>
              </a:rPr>
              <a:t>n:Trans</a:t>
            </a:r>
            <a:r>
              <a:rPr lang="en-GB" sz="1200" dirty="0">
                <a:solidFill>
                  <a:srgbClr val="00B050"/>
                </a:solidFill>
                <a:latin typeface="Courier New" panose="02070309020205020404" pitchFamily="49" charset="0"/>
                <a:cs typeface="Courier New" panose="02070309020205020404" pitchFamily="49" charset="0"/>
              </a:rPr>
              <a:t>&gt;</a:t>
            </a:r>
            <a:br>
              <a:rPr lang="en-GB" sz="1200" dirty="0">
                <a:solidFill>
                  <a:srgbClr val="00B050"/>
                </a:solidFill>
                <a:latin typeface="Courier New" panose="02070309020205020404" pitchFamily="49" charset="0"/>
                <a:cs typeface="Courier New" panose="02070309020205020404" pitchFamily="49" charset="0"/>
              </a:rPr>
            </a:br>
            <a:r>
              <a:rPr lang="en-GB" sz="1200" dirty="0">
                <a:solidFill>
                  <a:srgbClr val="00B050"/>
                </a:solidFill>
                <a:latin typeface="Courier New" panose="02070309020205020404" pitchFamily="49" charset="0"/>
                <a:cs typeface="Courier New" panose="02070309020205020404" pitchFamily="49" charset="0"/>
              </a:rPr>
              <a:t>&lt;/</a:t>
            </a:r>
            <a:r>
              <a:rPr lang="en-GB" sz="1200" dirty="0" err="1">
                <a:solidFill>
                  <a:srgbClr val="00B050"/>
                </a:solidFill>
                <a:latin typeface="Courier New" panose="02070309020205020404" pitchFamily="49" charset="0"/>
                <a:cs typeface="Courier New" panose="02070309020205020404" pitchFamily="49" charset="0"/>
              </a:rPr>
              <a:t>soap:Header</a:t>
            </a:r>
            <a:r>
              <a:rPr lang="en-GB" sz="1200" dirty="0">
                <a:solidFill>
                  <a:srgbClr val="00B050"/>
                </a:solidFill>
                <a:latin typeface="Courier New" panose="02070309020205020404" pitchFamily="49" charset="0"/>
                <a:cs typeface="Courier New" panose="02070309020205020404" pitchFamily="49" charset="0"/>
              </a:rPr>
              <a:t>&gt;</a:t>
            </a:r>
          </a:p>
          <a:p>
            <a:pPr marL="0" indent="0">
              <a:buNone/>
            </a:pP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soap:Body</a:t>
            </a:r>
            <a:r>
              <a:rPr lang="en-US" sz="1200" dirty="0">
                <a:solidFill>
                  <a:srgbClr val="00B050"/>
                </a:solidFill>
                <a:latin typeface="Courier New" panose="02070309020205020404" pitchFamily="49" charset="0"/>
                <a:cs typeface="Courier New" panose="02070309020205020404" pitchFamily="49" charset="0"/>
              </a:rPr>
              <a:t> </a:t>
            </a:r>
            <a:r>
              <a:rPr lang="en-US" sz="1200" dirty="0" err="1">
                <a:solidFill>
                  <a:srgbClr val="00B050"/>
                </a:solidFill>
                <a:latin typeface="Courier New" panose="02070309020205020404" pitchFamily="49" charset="0"/>
                <a:cs typeface="Courier New" panose="02070309020205020404" pitchFamily="49" charset="0"/>
              </a:rPr>
              <a:t>xmlns:m</a:t>
            </a:r>
            <a:r>
              <a:rPr lang="en-US" sz="1200" dirty="0">
                <a:solidFill>
                  <a:srgbClr val="00B050"/>
                </a:solidFill>
                <a:latin typeface="Courier New" panose="02070309020205020404" pitchFamily="49" charset="0"/>
                <a:cs typeface="Courier New" panose="02070309020205020404" pitchFamily="49" charset="0"/>
              </a:rPr>
              <a:t>="http://</a:t>
            </a:r>
            <a:r>
              <a:rPr lang="en-US" sz="1200" dirty="0" err="1">
                <a:solidFill>
                  <a:srgbClr val="00B050"/>
                </a:solidFill>
                <a:latin typeface="Courier New" panose="02070309020205020404" pitchFamily="49" charset="0"/>
                <a:cs typeface="Courier New" panose="02070309020205020404" pitchFamily="49" charset="0"/>
              </a:rPr>
              <a:t>www.example.org</a:t>
            </a:r>
            <a:r>
              <a:rPr lang="en-US" sz="1200" dirty="0">
                <a:solidFill>
                  <a:srgbClr val="00B050"/>
                </a:solidFill>
                <a:latin typeface="Courier New" panose="02070309020205020404" pitchFamily="49" charset="0"/>
                <a:cs typeface="Courier New" panose="02070309020205020404" pitchFamily="49" charset="0"/>
              </a:rPr>
              <a:t>/stock"&gt;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m:GetStockPrice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m:StockName</a:t>
            </a:r>
            <a:r>
              <a:rPr lang="en-US" sz="1200" dirty="0">
                <a:solidFill>
                  <a:srgbClr val="00B050"/>
                </a:solidFill>
                <a:latin typeface="Courier New" panose="02070309020205020404" pitchFamily="49" charset="0"/>
                <a:cs typeface="Courier New" panose="02070309020205020404" pitchFamily="49" charset="0"/>
              </a:rPr>
              <a:t>&gt;IBM&lt;/</a:t>
            </a:r>
            <a:r>
              <a:rPr lang="en-US" sz="1200" dirty="0" err="1">
                <a:solidFill>
                  <a:srgbClr val="00B050"/>
                </a:solidFill>
                <a:latin typeface="Courier New" panose="02070309020205020404" pitchFamily="49" charset="0"/>
                <a:cs typeface="Courier New" panose="02070309020205020404" pitchFamily="49" charset="0"/>
              </a:rPr>
              <a:t>m:StockName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m:GetStockPrice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soap:Body</a:t>
            </a:r>
            <a:r>
              <a:rPr lang="en-US" sz="1200" dirty="0">
                <a:solidFill>
                  <a:srgbClr val="00B050"/>
                </a:solidFill>
                <a:latin typeface="Courier New" panose="02070309020205020404" pitchFamily="49" charset="0"/>
                <a:cs typeface="Courier New" panose="02070309020205020404" pitchFamily="49" charset="0"/>
              </a:rPr>
              <a:t>&gt;</a:t>
            </a:r>
          </a:p>
          <a:p>
            <a:pPr marL="0" indent="0">
              <a:buNone/>
            </a:pP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soap:Envelope</a:t>
            </a:r>
            <a:r>
              <a:rPr lang="en-US" sz="1200" dirty="0">
                <a:solidFill>
                  <a:srgbClr val="00B050"/>
                </a:solidFill>
                <a:latin typeface="Courier New" panose="02070309020205020404" pitchFamily="49" charset="0"/>
                <a:cs typeface="Courier New" panose="02070309020205020404" pitchFamily="49" charset="0"/>
              </a:rPr>
              <a:t>&gt;</a:t>
            </a:r>
            <a:endParaRPr lang="en-GB" sz="1200"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208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C64-3C14-DE47-8BB9-C06833FC9AFC}"/>
              </a:ext>
            </a:extLst>
          </p:cNvPr>
          <p:cNvSpPr>
            <a:spLocks noGrp="1"/>
          </p:cNvSpPr>
          <p:nvPr>
            <p:ph type="title"/>
          </p:nvPr>
        </p:nvSpPr>
        <p:spPr/>
        <p:txBody>
          <a:bodyPr/>
          <a:lstStyle/>
          <a:p>
            <a:r>
              <a:rPr lang="en-US" dirty="0"/>
              <a:t>SOAP Response Example</a:t>
            </a:r>
          </a:p>
        </p:txBody>
      </p:sp>
      <p:sp>
        <p:nvSpPr>
          <p:cNvPr id="4" name="Rectangle 3">
            <a:extLst>
              <a:ext uri="{FF2B5EF4-FFF2-40B4-BE49-F238E27FC236}">
                <a16:creationId xmlns:a16="http://schemas.microsoft.com/office/drawing/2014/main" id="{0F8F5181-18D7-5049-8EB3-A6CB0B826DD8}"/>
              </a:ext>
            </a:extLst>
          </p:cNvPr>
          <p:cNvSpPr txBox="1">
            <a:spLocks noChangeArrowheads="1"/>
          </p:cNvSpPr>
          <p:nvPr/>
        </p:nvSpPr>
        <p:spPr bwMode="auto">
          <a:xfrm>
            <a:off x="429705" y="1216861"/>
            <a:ext cx="6809295" cy="280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lvl1pPr marL="257175" indent="-257175" algn="l" defTabSz="336947" rtl="0" eaLnBrk="0" fontAlgn="base" hangingPunct="0">
              <a:spcBef>
                <a:spcPts val="525"/>
              </a:spcBef>
              <a:spcAft>
                <a:spcPct val="0"/>
              </a:spcAft>
              <a:buSzPct val="100000"/>
              <a:buFont typeface="Times New Roman" panose="02020603050405020304" pitchFamily="18" charset="0"/>
              <a:buChar char="•"/>
              <a:defRPr sz="2100">
                <a:solidFill>
                  <a:srgbClr val="003366"/>
                </a:solidFill>
                <a:latin typeface="Open Sans" panose="020B0606030504020204" pitchFamily="34" charset="0"/>
                <a:ea typeface="Open Sans" panose="020B0606030504020204" pitchFamily="34" charset="0"/>
                <a:cs typeface="Open Sans" panose="020B0606030504020204" pitchFamily="34" charset="0"/>
              </a:defRPr>
            </a:lvl1pPr>
            <a:lvl2pPr marL="628650" indent="-285750" algn="l" defTabSz="336947" rtl="0" eaLnBrk="0" fontAlgn="base" hangingPunct="0">
              <a:spcBef>
                <a:spcPts val="450"/>
              </a:spcBef>
              <a:spcAft>
                <a:spcPct val="0"/>
              </a:spcAft>
              <a:buSzPct val="100000"/>
              <a:buFont typeface="Arial" panose="020B0604020202020204" pitchFamily="34" charset="0"/>
              <a:buChar char="•"/>
              <a:defRPr sz="1800">
                <a:solidFill>
                  <a:srgbClr val="003366"/>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336947" rtl="0" eaLnBrk="0" fontAlgn="base" hangingPunct="0">
              <a:spcBef>
                <a:spcPts val="375"/>
              </a:spcBef>
              <a:spcAft>
                <a:spcPct val="0"/>
              </a:spcAft>
              <a:buSzPct val="100000"/>
              <a:buFont typeface="Times New Roman" panose="02020603050405020304" pitchFamily="18"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3pPr>
            <a:lvl4pPr marL="13144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4pPr>
            <a:lvl5pPr marL="1657350" indent="-285750" algn="l" defTabSz="336947" rtl="0" eaLnBrk="0" fontAlgn="base" hangingPunct="0">
              <a:spcBef>
                <a:spcPts val="338"/>
              </a:spcBef>
              <a:spcAft>
                <a:spcPct val="0"/>
              </a:spcAft>
              <a:buSzPct val="100000"/>
              <a:buFont typeface="Arial" panose="020B0604020202020204" pitchFamily="34" charset="0"/>
              <a:buChar char="•"/>
              <a:defRPr sz="1500">
                <a:solidFill>
                  <a:srgbClr val="003366"/>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6pPr>
            <a:lvl7pPr marL="22288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7pPr>
            <a:lvl8pPr marL="25717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8pPr>
            <a:lvl9pPr marL="2914650" indent="-171450" algn="l" defTabSz="336947" rtl="0" eaLnBrk="1" fontAlgn="base" hangingPunct="1">
              <a:spcBef>
                <a:spcPts val="338"/>
              </a:spcBef>
              <a:spcAft>
                <a:spcPct val="0"/>
              </a:spcAft>
              <a:buSzPct val="100000"/>
              <a:buFont typeface="Times New Roman" pitchFamily="18" charset="0"/>
              <a:buChar char="»"/>
              <a:defRPr sz="1500">
                <a:solidFill>
                  <a:srgbClr val="003366"/>
                </a:solidFill>
                <a:latin typeface="+mn-lt"/>
                <a:ea typeface="+mn-ea"/>
              </a:defRPr>
            </a:lvl9pPr>
          </a:lstStyle>
          <a:p>
            <a:pPr marL="0" indent="0">
              <a:buNone/>
            </a:pPr>
            <a:r>
              <a:rPr lang="en-US" sz="1200" dirty="0">
                <a:solidFill>
                  <a:srgbClr val="00B050"/>
                </a:solidFill>
                <a:latin typeface="Courier New" panose="02070309020205020404" pitchFamily="49" charset="0"/>
                <a:cs typeface="Courier New" panose="02070309020205020404" pitchFamily="49" charset="0"/>
              </a:rPr>
              <a:t>&lt;?xml version="1.0"?&gt;</a:t>
            </a:r>
            <a:br>
              <a:rPr lang="en-US" sz="1200" dirty="0">
                <a:solidFill>
                  <a:srgbClr val="00B050"/>
                </a:solidFill>
                <a:latin typeface="Courier New" panose="02070309020205020404" pitchFamily="49" charset="0"/>
                <a:cs typeface="Courier New" panose="02070309020205020404" pitchFamily="49" charset="0"/>
              </a:rPr>
            </a:b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soap:Envelope</a:t>
            </a:r>
            <a:br>
              <a:rPr lang="en-US" sz="1200" dirty="0">
                <a:solidFill>
                  <a:srgbClr val="00B050"/>
                </a:solidFill>
                <a:latin typeface="Courier New" panose="02070309020205020404" pitchFamily="49" charset="0"/>
                <a:cs typeface="Courier New" panose="02070309020205020404" pitchFamily="49" charset="0"/>
              </a:rPr>
            </a:br>
            <a:r>
              <a:rPr lang="en-US" sz="1200" dirty="0" err="1">
                <a:solidFill>
                  <a:srgbClr val="00B050"/>
                </a:solidFill>
                <a:latin typeface="Courier New" panose="02070309020205020404" pitchFamily="49" charset="0"/>
                <a:cs typeface="Courier New" panose="02070309020205020404" pitchFamily="49" charset="0"/>
              </a:rPr>
              <a:t>xmlns:soap</a:t>
            </a:r>
            <a:r>
              <a:rPr lang="en-US" sz="1200" dirty="0">
                <a:solidFill>
                  <a:srgbClr val="00B050"/>
                </a:solidFill>
                <a:latin typeface="Courier New" panose="02070309020205020404" pitchFamily="49" charset="0"/>
                <a:cs typeface="Courier New" panose="02070309020205020404" pitchFamily="49" charset="0"/>
              </a:rPr>
              <a:t>="http://www.w3.org/2003/05/soap-envelope/"</a:t>
            </a:r>
            <a:br>
              <a:rPr lang="en-US" sz="1200" dirty="0">
                <a:solidFill>
                  <a:srgbClr val="00B050"/>
                </a:solidFill>
                <a:latin typeface="Courier New" panose="02070309020205020404" pitchFamily="49" charset="0"/>
                <a:cs typeface="Courier New" panose="02070309020205020404" pitchFamily="49" charset="0"/>
              </a:rPr>
            </a:br>
            <a:r>
              <a:rPr lang="en-US" sz="1200" dirty="0" err="1">
                <a:solidFill>
                  <a:srgbClr val="00B050"/>
                </a:solidFill>
                <a:latin typeface="Courier New" panose="02070309020205020404" pitchFamily="49" charset="0"/>
                <a:cs typeface="Courier New" panose="02070309020205020404" pitchFamily="49" charset="0"/>
              </a:rPr>
              <a:t>soap:encodingStyle</a:t>
            </a:r>
            <a:r>
              <a:rPr lang="en-US" sz="1200" dirty="0">
                <a:solidFill>
                  <a:srgbClr val="00B050"/>
                </a:solidFill>
                <a:latin typeface="Courier New" panose="02070309020205020404" pitchFamily="49" charset="0"/>
                <a:cs typeface="Courier New" panose="02070309020205020404" pitchFamily="49" charset="0"/>
              </a:rPr>
              <a:t>="http://www.w3.org/2003/05/soap-encoding"&gt;</a:t>
            </a:r>
            <a:br>
              <a:rPr lang="en-US" sz="1200" dirty="0">
                <a:solidFill>
                  <a:srgbClr val="00B050"/>
                </a:solidFill>
                <a:latin typeface="Courier New" panose="02070309020205020404" pitchFamily="49" charset="0"/>
                <a:cs typeface="Courier New" panose="02070309020205020404" pitchFamily="49" charset="0"/>
              </a:rPr>
            </a:b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soap:Body</a:t>
            </a:r>
            <a:r>
              <a:rPr lang="en-US" sz="1200" dirty="0">
                <a:solidFill>
                  <a:srgbClr val="00B050"/>
                </a:solidFill>
                <a:latin typeface="Courier New" panose="02070309020205020404" pitchFamily="49" charset="0"/>
                <a:cs typeface="Courier New" panose="02070309020205020404" pitchFamily="49" charset="0"/>
              </a:rPr>
              <a:t> </a:t>
            </a:r>
            <a:r>
              <a:rPr lang="en-US" sz="1200" dirty="0" err="1">
                <a:solidFill>
                  <a:srgbClr val="00B050"/>
                </a:solidFill>
                <a:latin typeface="Courier New" panose="02070309020205020404" pitchFamily="49" charset="0"/>
                <a:cs typeface="Courier New" panose="02070309020205020404" pitchFamily="49" charset="0"/>
              </a:rPr>
              <a:t>xmlns:m</a:t>
            </a:r>
            <a:r>
              <a:rPr lang="en-US" sz="1200" dirty="0">
                <a:solidFill>
                  <a:srgbClr val="00B050"/>
                </a:solidFill>
                <a:latin typeface="Courier New" panose="02070309020205020404" pitchFamily="49" charset="0"/>
                <a:cs typeface="Courier New" panose="02070309020205020404" pitchFamily="49" charset="0"/>
              </a:rPr>
              <a:t>="http://</a:t>
            </a:r>
            <a:r>
              <a:rPr lang="en-US" sz="1200" dirty="0" err="1">
                <a:solidFill>
                  <a:srgbClr val="00B050"/>
                </a:solidFill>
                <a:latin typeface="Courier New" panose="02070309020205020404" pitchFamily="49" charset="0"/>
                <a:cs typeface="Courier New" panose="02070309020205020404" pitchFamily="49" charset="0"/>
              </a:rPr>
              <a:t>www.example.org</a:t>
            </a:r>
            <a:r>
              <a:rPr lang="en-US" sz="1200" dirty="0">
                <a:solidFill>
                  <a:srgbClr val="00B050"/>
                </a:solidFill>
                <a:latin typeface="Courier New" panose="02070309020205020404" pitchFamily="49" charset="0"/>
                <a:cs typeface="Courier New" panose="02070309020205020404" pitchFamily="49" charset="0"/>
              </a:rPr>
              <a:t>/stock"&gt;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m:GetStockPriceResponse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m:Price</a:t>
            </a:r>
            <a:r>
              <a:rPr lang="en-US" sz="1200" dirty="0">
                <a:solidFill>
                  <a:srgbClr val="00B050"/>
                </a:solidFill>
                <a:latin typeface="Courier New" panose="02070309020205020404" pitchFamily="49" charset="0"/>
                <a:cs typeface="Courier New" panose="02070309020205020404" pitchFamily="49" charset="0"/>
              </a:rPr>
              <a:t>&gt;34.5&lt;/</a:t>
            </a:r>
            <a:r>
              <a:rPr lang="en-US" sz="1200" dirty="0" err="1">
                <a:solidFill>
                  <a:srgbClr val="00B050"/>
                </a:solidFill>
                <a:latin typeface="Courier New" panose="02070309020205020404" pitchFamily="49" charset="0"/>
                <a:cs typeface="Courier New" panose="02070309020205020404" pitchFamily="49" charset="0"/>
              </a:rPr>
              <a:t>m:Price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  &lt;/</a:t>
            </a:r>
            <a:r>
              <a:rPr lang="en-US" sz="1200" dirty="0" err="1">
                <a:solidFill>
                  <a:srgbClr val="00B050"/>
                </a:solidFill>
                <a:latin typeface="Courier New" panose="02070309020205020404" pitchFamily="49" charset="0"/>
                <a:cs typeface="Courier New" panose="02070309020205020404" pitchFamily="49" charset="0"/>
              </a:rPr>
              <a:t>m:GetStockPriceResponse</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soap:Body</a:t>
            </a:r>
            <a:r>
              <a:rPr lang="en-US" sz="1200" dirty="0">
                <a:solidFill>
                  <a:srgbClr val="00B050"/>
                </a:solidFill>
                <a:latin typeface="Courier New" panose="02070309020205020404" pitchFamily="49" charset="0"/>
                <a:cs typeface="Courier New" panose="02070309020205020404" pitchFamily="49" charset="0"/>
              </a:rPr>
              <a:t>&gt;</a:t>
            </a:r>
            <a:br>
              <a:rPr lang="en-US" sz="1200" dirty="0">
                <a:solidFill>
                  <a:srgbClr val="00B050"/>
                </a:solidFill>
                <a:latin typeface="Courier New" panose="02070309020205020404" pitchFamily="49" charset="0"/>
                <a:cs typeface="Courier New" panose="02070309020205020404" pitchFamily="49" charset="0"/>
              </a:rPr>
            </a:br>
            <a:br>
              <a:rPr lang="en-US" sz="1200" dirty="0">
                <a:solidFill>
                  <a:srgbClr val="00B050"/>
                </a:solidFill>
                <a:latin typeface="Courier New" panose="02070309020205020404" pitchFamily="49" charset="0"/>
                <a:cs typeface="Courier New" panose="02070309020205020404" pitchFamily="49" charset="0"/>
              </a:rPr>
            </a:br>
            <a:r>
              <a:rPr lang="en-US" sz="1200" dirty="0">
                <a:solidFill>
                  <a:srgbClr val="00B050"/>
                </a:solidFill>
                <a:latin typeface="Courier New" panose="02070309020205020404" pitchFamily="49" charset="0"/>
                <a:cs typeface="Courier New" panose="02070309020205020404" pitchFamily="49" charset="0"/>
              </a:rPr>
              <a:t>&lt;/</a:t>
            </a:r>
            <a:r>
              <a:rPr lang="en-US" sz="1200" dirty="0" err="1">
                <a:solidFill>
                  <a:srgbClr val="00B050"/>
                </a:solidFill>
                <a:latin typeface="Courier New" panose="02070309020205020404" pitchFamily="49" charset="0"/>
                <a:cs typeface="Courier New" panose="02070309020205020404" pitchFamily="49" charset="0"/>
              </a:rPr>
              <a:t>soap:Envelope</a:t>
            </a:r>
            <a:r>
              <a:rPr lang="en-US" sz="1200" dirty="0">
                <a:solidFill>
                  <a:srgbClr val="00B050"/>
                </a:solidFill>
                <a:latin typeface="Courier New" panose="02070309020205020404" pitchFamily="49" charset="0"/>
                <a:cs typeface="Courier New" panose="02070309020205020404" pitchFamily="49" charset="0"/>
              </a:rPr>
              <a:t>&gt;</a:t>
            </a:r>
            <a:endParaRPr lang="en-GB" sz="1200"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95382"/>
      </p:ext>
    </p:extLst>
  </p:cSld>
  <p:clrMapOvr>
    <a:masterClrMapping/>
  </p:clrMapOvr>
</p:sld>
</file>

<file path=ppt/theme/theme1.xml><?xml version="1.0" encoding="utf-8"?>
<a:theme xmlns:a="http://schemas.openxmlformats.org/drawingml/2006/main" name="Hop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D2DB9"/>
      </a:hlink>
      <a:folHlink>
        <a:srgbClr val="2D2DB9"/>
      </a:folHlink>
    </a:clrScheme>
    <a:fontScheme name="Hop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GB"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GB" sz="1800" b="0" i="0" u="none" strike="noStrike" cap="none" normalizeH="0" baseline="0" smtClean="0">
            <a:ln>
              <a:noFill/>
            </a:ln>
            <a:solidFill>
              <a:schemeClr val="tx1"/>
            </a:solidFill>
            <a:effectLst/>
            <a:latin typeface="Tahoma" pitchFamily="34" charset="0"/>
            <a:ea typeface="宋体" pitchFamily="2"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0000" tIns="46800" rIns="90000" bIns="46800" numCol="1" anchor="t" anchorCtr="0" compatLnSpc="1">
        <a:prstTxWarp prst="textNoShape">
          <a:avLst/>
        </a:prstTxWarp>
      </a:bodyPr>
      <a:lstStyle>
        <a:defPPr marL="0" indent="0" algn="l">
          <a:spcBef>
            <a:spcPct val="50000"/>
          </a:spcBef>
          <a:buNone/>
          <a:defRPr sz="2000" dirty="0">
            <a:cs typeface="Courier New" panose="02070309020205020404" pitchFamily="49" charset="0"/>
          </a:defRPr>
        </a:defPPr>
      </a:lstStyle>
    </a:txDef>
  </a:objectDefaults>
  <a:extraClrSchemeLst>
    <a:extraClrScheme>
      <a:clrScheme name="Hop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op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op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op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op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op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op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10806</TotalTime>
  <Words>3144</Words>
  <Application>Microsoft Macintosh PowerPoint</Application>
  <PresentationFormat>On-screen Show (16:9)</PresentationFormat>
  <Paragraphs>239</Paragraphs>
  <Slides>50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Courier</vt:lpstr>
      <vt:lpstr>Arial</vt:lpstr>
      <vt:lpstr>Wingdings 2</vt:lpstr>
      <vt:lpstr>Open Sans</vt:lpstr>
      <vt:lpstr>Tahoma</vt:lpstr>
      <vt:lpstr>Monotype Sorts</vt:lpstr>
      <vt:lpstr>Courier New</vt:lpstr>
      <vt:lpstr>Comic Sans MS</vt:lpstr>
      <vt:lpstr>Times New Roman</vt:lpstr>
      <vt:lpstr>Hope</vt:lpstr>
      <vt:lpstr>CSCCORE1I Software Engineering 1 Web Services, REST and Servlets</vt:lpstr>
      <vt:lpstr>This week ...</vt:lpstr>
      <vt:lpstr>PowerPoint Presentation</vt:lpstr>
      <vt:lpstr>Web Services</vt:lpstr>
      <vt:lpstr>Web Service Protocols</vt:lpstr>
      <vt:lpstr>SOAP</vt:lpstr>
      <vt:lpstr>SOAP Messages</vt:lpstr>
      <vt:lpstr>SOAP Request Example</vt:lpstr>
      <vt:lpstr>SOAP Response Example</vt:lpstr>
      <vt:lpstr>WSDL</vt:lpstr>
      <vt:lpstr>When to use Web Services</vt:lpstr>
      <vt:lpstr>PowerPoint Presentation</vt:lpstr>
      <vt:lpstr>Representational State Transfer</vt:lpstr>
      <vt:lpstr>Representational State Transfer</vt:lpstr>
      <vt:lpstr>Representational State Transfer</vt:lpstr>
      <vt:lpstr>Representational State transfer</vt:lpstr>
      <vt:lpstr>REST Architectural Constraints</vt:lpstr>
      <vt:lpstr>REST Architectural Constraints</vt:lpstr>
      <vt:lpstr>REST Architectural Constraints</vt:lpstr>
      <vt:lpstr>REST Example</vt:lpstr>
      <vt:lpstr>T</vt:lpstr>
      <vt:lpstr>PowerPoint Presentation</vt:lpstr>
      <vt:lpstr>Servlets</vt:lpstr>
      <vt:lpstr>HTTP and HTML</vt:lpstr>
      <vt:lpstr>CGI</vt:lpstr>
      <vt:lpstr>CGI</vt:lpstr>
      <vt:lpstr>Get and POST</vt:lpstr>
      <vt:lpstr>CGI Query String</vt:lpstr>
      <vt:lpstr>HTML Forms</vt:lpstr>
      <vt:lpstr>CGI to Java Servlets</vt:lpstr>
      <vt:lpstr>The Servlet API</vt:lpstr>
      <vt:lpstr>The Servlet Interface</vt:lpstr>
      <vt:lpstr>The Servlet Life-Cycle</vt:lpstr>
      <vt:lpstr>The Servlet Life-Cycle</vt:lpstr>
      <vt:lpstr>The HTTPServlet class</vt:lpstr>
      <vt:lpstr>The HTTPServlet class</vt:lpstr>
      <vt:lpstr>The HTTPServletRequest interface</vt:lpstr>
      <vt:lpstr>The HTTPServletRequest interface</vt:lpstr>
      <vt:lpstr>The HTTPServletResponse Interface</vt:lpstr>
      <vt:lpstr>The HTTPServletResponse Interface</vt:lpstr>
      <vt:lpstr>Creating Servlets</vt:lpstr>
      <vt:lpstr>Dynamic Programming using Servlets</vt:lpstr>
      <vt:lpstr>Sessions</vt:lpstr>
      <vt:lpstr>Sessions</vt:lpstr>
      <vt:lpstr>Session Tracking: Cookies</vt:lpstr>
      <vt:lpstr>Session Tracking: Cookies</vt:lpstr>
      <vt:lpstr>The HTTPSession class</vt:lpstr>
      <vt:lpstr>The HTTPSession class</vt:lpstr>
      <vt:lpstr>The HTTPSession class</vt:lpstr>
      <vt:lpstr>Next time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subject/>
  <dc:creator/>
  <cp:keywords/>
  <dc:description/>
  <cp:lastModifiedBy>crypto morph</cp:lastModifiedBy>
  <cp:revision>89</cp:revision>
  <dcterms:created xsi:type="dcterms:W3CDTF">2020-09-24T15:06:42Z</dcterms:created>
  <dcterms:modified xsi:type="dcterms:W3CDTF">2022-03-21T08:39:58Z</dcterms:modified>
  <cp:category/>
</cp:coreProperties>
</file>